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9" r:id="rId1"/>
  </p:sldMasterIdLst>
  <p:notesMasterIdLst>
    <p:notesMasterId r:id="rId17"/>
  </p:notesMasterIdLst>
  <p:handoutMasterIdLst>
    <p:handoutMasterId r:id="rId18"/>
  </p:handoutMasterIdLst>
  <p:sldIdLst>
    <p:sldId id="256" r:id="rId2"/>
    <p:sldId id="316" r:id="rId3"/>
    <p:sldId id="314" r:id="rId4"/>
    <p:sldId id="308" r:id="rId5"/>
    <p:sldId id="330" r:id="rId6"/>
    <p:sldId id="317" r:id="rId7"/>
    <p:sldId id="318" r:id="rId8"/>
    <p:sldId id="332" r:id="rId9"/>
    <p:sldId id="334" r:id="rId10"/>
    <p:sldId id="307" r:id="rId11"/>
    <p:sldId id="319" r:id="rId12"/>
    <p:sldId id="294" r:id="rId13"/>
    <p:sldId id="323" r:id="rId14"/>
    <p:sldId id="328" r:id="rId15"/>
    <p:sldId id="326" r:id="rId16"/>
  </p:sldIdLst>
  <p:sldSz cx="12192000" cy="6858000"/>
  <p:notesSz cx="6858000" cy="9144000"/>
  <p:defaultTextStyle>
    <a:defPPr>
      <a:defRPr lang="de-DE"/>
    </a:defPPr>
    <a:lvl1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b="1" kern="1200">
        <a:solidFill>
          <a:schemeClr val="tx1"/>
        </a:solidFill>
        <a:latin typeface="+mj-lt"/>
        <a:ea typeface="+mn-ea"/>
        <a:cs typeface="+mn-cs"/>
      </a:defRPr>
    </a:lvl2pPr>
    <a:lvl3pPr marL="216000" indent="-216000" algn="l" defTabSz="914400" rtl="0" eaLnBrk="1" latinLnBrk="0" hangingPunct="1">
      <a:lnSpc>
        <a:spcPct val="100000"/>
      </a:lnSpc>
      <a:spcBef>
        <a:spcPts val="800"/>
      </a:spcBef>
      <a:buClr>
        <a:schemeClr val="bg2"/>
      </a:buClr>
      <a:buFont typeface="Wingdings" panose="05000000000000000000" pitchFamily="2" charset="2"/>
      <a:buChar char="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574968-8E7B-4BD5-88D0-8983A55FECBE}">
  <a:tblStyle styleId="{FF574968-8E7B-4BD5-88D0-8983A55FECBE}" styleName="FAPS Grün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bg2"/>
              </a:solidFill>
            </a:ln>
          </a:top>
          <a:bottom>
            <a:ln w="12700" cmpd="sng">
              <a:solidFill>
                <a:schemeClr val="bg2"/>
              </a:solidFill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 w="12700" cmpd="sng">
              <a:solidFill>
                <a:schemeClr val="bg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firstRow>
  </a:tblStyle>
  <a:tblStyle styleId="{37BAE8A2-7202-4C22-9C2C-F347EB2FAA6F}" styleName="FAPS Blau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firstRow>
  </a:tblStyle>
  <a:tblStyle styleId="{EBB0CE9F-D716-4860-AF4F-F15B24E0B071}" styleName="FAPS Gelb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26AB2577-4540-4206-9094-D35CD18BC8E0}" styleName="FAPS Orange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firstRow>
  </a:tblStyle>
  <a:tblStyle styleId="{722F7E24-ECD2-48BB-A2A0-780832591A68}" styleName="FAPS Red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rgbClr val="990033"/>
              </a:solidFill>
            </a:ln>
          </a:top>
          <a:bottom>
            <a:ln w="12700" cmpd="sng">
              <a:solidFill>
                <a:srgbClr val="990033"/>
              </a:solidFill>
            </a:ln>
          </a:bottom>
          <a:insideH>
            <a:ln w="12700" cmpd="sng">
              <a:solidFill>
                <a:srgbClr val="990033"/>
              </a:solidFill>
            </a:ln>
          </a:insideH>
          <a:insideV>
            <a:ln w="12700" cmpd="sng">
              <a:solidFill>
                <a:srgbClr val="990033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6" autoAdjust="0"/>
    <p:restoredTop sz="86375" autoAdjust="0"/>
  </p:normalViewPr>
  <p:slideViewPr>
    <p:cSldViewPr snapToGrid="0">
      <p:cViewPr varScale="1">
        <p:scale>
          <a:sx n="83" d="100"/>
          <a:sy n="83" d="100"/>
        </p:scale>
        <p:origin x="672" y="77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9" d="100"/>
          <a:sy n="79" d="100"/>
        </p:scale>
        <p:origin x="32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5D1BE5-1965-46DA-A8C8-C860B8188957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</dgm:pt>
    <dgm:pt modelId="{C74676A1-AFC1-4598-A41D-6C4D1C7BCDB8}">
      <dgm:prSet phldrT="[文本]"/>
      <dgm:spPr/>
      <dgm:t>
        <a:bodyPr/>
        <a:lstStyle/>
        <a:p>
          <a:r>
            <a:rPr lang="en-US" altLang="zh-CN" dirty="0"/>
            <a:t>Motor</a:t>
          </a:r>
          <a:endParaRPr lang="zh-CN" altLang="en-US" dirty="0"/>
        </a:p>
      </dgm:t>
    </dgm:pt>
    <dgm:pt modelId="{0BDBA710-8880-4418-9DBD-75766AD46B33}" type="parTrans" cxnId="{2E4FF4FF-CC5F-40C4-A04F-047F17274077}">
      <dgm:prSet/>
      <dgm:spPr/>
      <dgm:t>
        <a:bodyPr/>
        <a:lstStyle/>
        <a:p>
          <a:endParaRPr lang="zh-CN" altLang="en-US"/>
        </a:p>
      </dgm:t>
    </dgm:pt>
    <dgm:pt modelId="{BFD2C150-51B7-4C73-B463-0DBCBF9A092D}" type="sibTrans" cxnId="{2E4FF4FF-CC5F-40C4-A04F-047F17274077}">
      <dgm:prSet/>
      <dgm:spPr/>
      <dgm:t>
        <a:bodyPr/>
        <a:lstStyle/>
        <a:p>
          <a:endParaRPr lang="zh-CN" altLang="en-US"/>
        </a:p>
      </dgm:t>
    </dgm:pt>
    <dgm:pt modelId="{E6D7CB3B-99EC-4CC4-AE82-07B22643F565}">
      <dgm:prSet phldrT="[文本]"/>
      <dgm:spPr/>
      <dgm:t>
        <a:bodyPr/>
        <a:lstStyle/>
        <a:p>
          <a:r>
            <a:rPr lang="en-US" altLang="zh-CN" dirty="0"/>
            <a:t>Farben</a:t>
          </a:r>
          <a:endParaRPr lang="zh-CN" altLang="en-US" dirty="0"/>
        </a:p>
      </dgm:t>
    </dgm:pt>
    <dgm:pt modelId="{B5E137E7-A175-4E25-ADF4-15089F9D9C7A}" type="parTrans" cxnId="{51EEC676-3290-4BCA-84C2-2582BC13CBD6}">
      <dgm:prSet/>
      <dgm:spPr/>
      <dgm:t>
        <a:bodyPr/>
        <a:lstStyle/>
        <a:p>
          <a:endParaRPr lang="zh-CN" altLang="en-US"/>
        </a:p>
      </dgm:t>
    </dgm:pt>
    <dgm:pt modelId="{EF368D8A-2D9A-473F-862C-E0229588D622}" type="sibTrans" cxnId="{51EEC676-3290-4BCA-84C2-2582BC13CBD6}">
      <dgm:prSet/>
      <dgm:spPr/>
      <dgm:t>
        <a:bodyPr/>
        <a:lstStyle/>
        <a:p>
          <a:endParaRPr lang="zh-CN" altLang="en-US"/>
        </a:p>
      </dgm:t>
    </dgm:pt>
    <dgm:pt modelId="{7832F6F8-085A-4EA9-8D14-F1A913DFC32B}">
      <dgm:prSet phldrT="[文本]"/>
      <dgm:spPr/>
      <dgm:t>
        <a:bodyPr/>
        <a:lstStyle/>
        <a:p>
          <a:r>
            <a:rPr lang="en-US" altLang="zh-CN" dirty="0"/>
            <a:t>Interieur</a:t>
          </a:r>
          <a:endParaRPr lang="zh-CN" altLang="en-US" dirty="0"/>
        </a:p>
      </dgm:t>
    </dgm:pt>
    <dgm:pt modelId="{85D08F49-FF52-4624-8C14-B7E6E9191807}" type="parTrans" cxnId="{215B7D3B-C04F-449F-992C-7D91004D81A0}">
      <dgm:prSet/>
      <dgm:spPr/>
      <dgm:t>
        <a:bodyPr/>
        <a:lstStyle/>
        <a:p>
          <a:endParaRPr lang="zh-CN" altLang="en-US"/>
        </a:p>
      </dgm:t>
    </dgm:pt>
    <dgm:pt modelId="{1D450229-DFA2-4A0C-9E21-8562B2F14A07}" type="sibTrans" cxnId="{215B7D3B-C04F-449F-992C-7D91004D81A0}">
      <dgm:prSet/>
      <dgm:spPr/>
      <dgm:t>
        <a:bodyPr/>
        <a:lstStyle/>
        <a:p>
          <a:endParaRPr lang="zh-CN" altLang="en-US"/>
        </a:p>
      </dgm:t>
    </dgm:pt>
    <dgm:pt modelId="{147506EB-859B-45A2-9644-4E1BC1C9C1E5}">
      <dgm:prSet phldrT="[文本]"/>
      <dgm:spPr/>
      <dgm:t>
        <a:bodyPr/>
        <a:lstStyle/>
        <a:p>
          <a:r>
            <a:rPr lang="en-US" altLang="zh-CN" dirty="0"/>
            <a:t>Sonderausstattung</a:t>
          </a:r>
          <a:endParaRPr lang="zh-CN" altLang="en-US" dirty="0"/>
        </a:p>
      </dgm:t>
    </dgm:pt>
    <dgm:pt modelId="{76CAA552-25CE-4B5B-AA79-06C1955D3D36}" type="parTrans" cxnId="{7AC88FED-7E8F-4B10-9188-5C6B89912070}">
      <dgm:prSet/>
      <dgm:spPr/>
      <dgm:t>
        <a:bodyPr/>
        <a:lstStyle/>
        <a:p>
          <a:endParaRPr lang="zh-CN" altLang="en-US"/>
        </a:p>
      </dgm:t>
    </dgm:pt>
    <dgm:pt modelId="{E98B3E71-8490-4F6C-9A1E-8DF497A283AE}" type="sibTrans" cxnId="{7AC88FED-7E8F-4B10-9188-5C6B89912070}">
      <dgm:prSet/>
      <dgm:spPr/>
      <dgm:t>
        <a:bodyPr/>
        <a:lstStyle/>
        <a:p>
          <a:endParaRPr lang="zh-CN" altLang="en-US"/>
        </a:p>
      </dgm:t>
    </dgm:pt>
    <dgm:pt modelId="{2C7D6F75-C40C-47CD-857A-4E9C2C51A7B8}">
      <dgm:prSet phldrT="[文本]"/>
      <dgm:spPr/>
      <dgm:t>
        <a:bodyPr/>
        <a:lstStyle/>
        <a:p>
          <a:r>
            <a:rPr lang="en-US" altLang="zh-CN" dirty="0"/>
            <a:t>Zubeh</a:t>
          </a:r>
          <a:r>
            <a:rPr lang="de-DE" altLang="zh-CN" dirty="0"/>
            <a:t>ör und Laden</a:t>
          </a:r>
          <a:endParaRPr lang="zh-CN" altLang="en-US" dirty="0"/>
        </a:p>
      </dgm:t>
    </dgm:pt>
    <dgm:pt modelId="{A9C17437-B41F-44D9-9F95-54DB198621EF}" type="parTrans" cxnId="{F9725854-CAFC-4EEB-9EC7-B342461CD116}">
      <dgm:prSet/>
      <dgm:spPr/>
      <dgm:t>
        <a:bodyPr/>
        <a:lstStyle/>
        <a:p>
          <a:endParaRPr lang="zh-CN" altLang="en-US"/>
        </a:p>
      </dgm:t>
    </dgm:pt>
    <dgm:pt modelId="{03AAE720-7E5E-4484-9E41-79D8AEB82E75}" type="sibTrans" cxnId="{F9725854-CAFC-4EEB-9EC7-B342461CD116}">
      <dgm:prSet/>
      <dgm:spPr/>
      <dgm:t>
        <a:bodyPr/>
        <a:lstStyle/>
        <a:p>
          <a:endParaRPr lang="zh-CN" altLang="en-US"/>
        </a:p>
      </dgm:t>
    </dgm:pt>
    <dgm:pt modelId="{293A6F9A-BAEC-484B-97BD-74DFC9EC31C2}">
      <dgm:prSet/>
      <dgm:spPr/>
      <dgm:t>
        <a:bodyPr/>
        <a:lstStyle/>
        <a:p>
          <a:r>
            <a:rPr lang="en-US" altLang="zh-CN"/>
            <a:t>Reifen</a:t>
          </a:r>
          <a:endParaRPr lang="zh-CN" altLang="en-US"/>
        </a:p>
      </dgm:t>
    </dgm:pt>
    <dgm:pt modelId="{9FB679DB-9A7C-4FD6-BAD7-0BB1CCCE418D}" type="parTrans" cxnId="{FB11981E-76C2-472F-8F39-7B3893A0BE89}">
      <dgm:prSet/>
      <dgm:spPr/>
      <dgm:t>
        <a:bodyPr/>
        <a:lstStyle/>
        <a:p>
          <a:endParaRPr lang="zh-CN" altLang="en-US"/>
        </a:p>
      </dgm:t>
    </dgm:pt>
    <dgm:pt modelId="{55A2B2F4-546C-4564-BC42-73EC93119A62}" type="sibTrans" cxnId="{FB11981E-76C2-472F-8F39-7B3893A0BE89}">
      <dgm:prSet/>
      <dgm:spPr/>
      <dgm:t>
        <a:bodyPr/>
        <a:lstStyle/>
        <a:p>
          <a:endParaRPr lang="zh-CN" altLang="en-US"/>
        </a:p>
      </dgm:t>
    </dgm:pt>
    <dgm:pt modelId="{9D92F75B-C86F-4235-832D-F5DB38E23C9D}" type="pres">
      <dgm:prSet presAssocID="{AA5D1BE5-1965-46DA-A8C8-C860B8188957}" presName="CompostProcess" presStyleCnt="0">
        <dgm:presLayoutVars>
          <dgm:dir/>
          <dgm:resizeHandles val="exact"/>
        </dgm:presLayoutVars>
      </dgm:prSet>
      <dgm:spPr/>
    </dgm:pt>
    <dgm:pt modelId="{BA272B43-8D3A-4379-A539-0F093584D7B0}" type="pres">
      <dgm:prSet presAssocID="{AA5D1BE5-1965-46DA-A8C8-C860B8188957}" presName="arrow" presStyleLbl="bgShp" presStyleIdx="0" presStyleCnt="1" custScaleX="111703" custLinFactNeighborX="352"/>
      <dgm:spPr>
        <a:solidFill>
          <a:srgbClr val="808080"/>
        </a:solidFill>
        <a:ln>
          <a:solidFill>
            <a:srgbClr val="000000"/>
          </a:solidFill>
        </a:ln>
      </dgm:spPr>
    </dgm:pt>
    <dgm:pt modelId="{1C25D6CA-F0E2-4C30-8027-8922318CD86F}" type="pres">
      <dgm:prSet presAssocID="{AA5D1BE5-1965-46DA-A8C8-C860B8188957}" presName="linearProcess" presStyleCnt="0"/>
      <dgm:spPr/>
    </dgm:pt>
    <dgm:pt modelId="{CC5C07A0-A7D4-40CC-A77F-3F5EE12133D2}" type="pres">
      <dgm:prSet presAssocID="{C74676A1-AFC1-4598-A41D-6C4D1C7BCDB8}" presName="textNode" presStyleLbl="node1" presStyleIdx="0" presStyleCnt="6">
        <dgm:presLayoutVars>
          <dgm:bulletEnabled val="1"/>
        </dgm:presLayoutVars>
      </dgm:prSet>
      <dgm:spPr/>
    </dgm:pt>
    <dgm:pt modelId="{C8E92F59-1C33-4F77-BBB3-4627974A2A7B}" type="pres">
      <dgm:prSet presAssocID="{BFD2C150-51B7-4C73-B463-0DBCBF9A092D}" presName="sibTrans" presStyleCnt="0"/>
      <dgm:spPr/>
    </dgm:pt>
    <dgm:pt modelId="{30E045C4-2956-4AEF-842B-0C4D7A5CEA5E}" type="pres">
      <dgm:prSet presAssocID="{E6D7CB3B-99EC-4CC4-AE82-07B22643F565}" presName="textNode" presStyleLbl="node1" presStyleIdx="1" presStyleCnt="6">
        <dgm:presLayoutVars>
          <dgm:bulletEnabled val="1"/>
        </dgm:presLayoutVars>
      </dgm:prSet>
      <dgm:spPr/>
    </dgm:pt>
    <dgm:pt modelId="{A65DEFD3-6799-4006-8B26-7D8545EB973D}" type="pres">
      <dgm:prSet presAssocID="{EF368D8A-2D9A-473F-862C-E0229588D622}" presName="sibTrans" presStyleCnt="0"/>
      <dgm:spPr/>
    </dgm:pt>
    <dgm:pt modelId="{79D08B43-C106-4798-9F26-37CBC514C878}" type="pres">
      <dgm:prSet presAssocID="{7832F6F8-085A-4EA9-8D14-F1A913DFC32B}" presName="textNode" presStyleLbl="node1" presStyleIdx="2" presStyleCnt="6">
        <dgm:presLayoutVars>
          <dgm:bulletEnabled val="1"/>
        </dgm:presLayoutVars>
      </dgm:prSet>
      <dgm:spPr/>
    </dgm:pt>
    <dgm:pt modelId="{3C6024F1-0D6B-4A3B-96D9-8F29C5032AB8}" type="pres">
      <dgm:prSet presAssocID="{1D450229-DFA2-4A0C-9E21-8562B2F14A07}" presName="sibTrans" presStyleCnt="0"/>
      <dgm:spPr/>
    </dgm:pt>
    <dgm:pt modelId="{459466C7-1EA8-4B62-BBDF-410CC21CD339}" type="pres">
      <dgm:prSet presAssocID="{293A6F9A-BAEC-484B-97BD-74DFC9EC31C2}" presName="textNode" presStyleLbl="node1" presStyleIdx="3" presStyleCnt="6">
        <dgm:presLayoutVars>
          <dgm:bulletEnabled val="1"/>
        </dgm:presLayoutVars>
      </dgm:prSet>
      <dgm:spPr/>
    </dgm:pt>
    <dgm:pt modelId="{C74067CC-84D0-4634-8277-3694BB343E35}" type="pres">
      <dgm:prSet presAssocID="{55A2B2F4-546C-4564-BC42-73EC93119A62}" presName="sibTrans" presStyleCnt="0"/>
      <dgm:spPr/>
    </dgm:pt>
    <dgm:pt modelId="{B6904D7F-1E5B-4CFC-9A11-F9C6C72C1A9C}" type="pres">
      <dgm:prSet presAssocID="{147506EB-859B-45A2-9644-4E1BC1C9C1E5}" presName="textNode" presStyleLbl="node1" presStyleIdx="4" presStyleCnt="6">
        <dgm:presLayoutVars>
          <dgm:bulletEnabled val="1"/>
        </dgm:presLayoutVars>
      </dgm:prSet>
      <dgm:spPr/>
    </dgm:pt>
    <dgm:pt modelId="{51A04FE3-ACA9-4861-A542-7A06A3BAEE26}" type="pres">
      <dgm:prSet presAssocID="{E98B3E71-8490-4F6C-9A1E-8DF497A283AE}" presName="sibTrans" presStyleCnt="0"/>
      <dgm:spPr/>
    </dgm:pt>
    <dgm:pt modelId="{B2722708-B1AB-442A-9C20-8272265D5D95}" type="pres">
      <dgm:prSet presAssocID="{2C7D6F75-C40C-47CD-857A-4E9C2C51A7B8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5362CE0B-3A9F-486C-A3AD-F1DAE0E86820}" type="presOf" srcId="{147506EB-859B-45A2-9644-4E1BC1C9C1E5}" destId="{B6904D7F-1E5B-4CFC-9A11-F9C6C72C1A9C}" srcOrd="0" destOrd="0" presId="urn:microsoft.com/office/officeart/2005/8/layout/hProcess9"/>
    <dgm:cxn modelId="{FB11981E-76C2-472F-8F39-7B3893A0BE89}" srcId="{AA5D1BE5-1965-46DA-A8C8-C860B8188957}" destId="{293A6F9A-BAEC-484B-97BD-74DFC9EC31C2}" srcOrd="3" destOrd="0" parTransId="{9FB679DB-9A7C-4FD6-BAD7-0BB1CCCE418D}" sibTransId="{55A2B2F4-546C-4564-BC42-73EC93119A62}"/>
    <dgm:cxn modelId="{84408E20-EE35-4EDB-BC29-FC661AC87002}" type="presOf" srcId="{2C7D6F75-C40C-47CD-857A-4E9C2C51A7B8}" destId="{B2722708-B1AB-442A-9C20-8272265D5D95}" srcOrd="0" destOrd="0" presId="urn:microsoft.com/office/officeart/2005/8/layout/hProcess9"/>
    <dgm:cxn modelId="{600D2325-8C3F-4774-B6C3-D36B538F8968}" type="presOf" srcId="{C74676A1-AFC1-4598-A41D-6C4D1C7BCDB8}" destId="{CC5C07A0-A7D4-40CC-A77F-3F5EE12133D2}" srcOrd="0" destOrd="0" presId="urn:microsoft.com/office/officeart/2005/8/layout/hProcess9"/>
    <dgm:cxn modelId="{215B7D3B-C04F-449F-992C-7D91004D81A0}" srcId="{AA5D1BE5-1965-46DA-A8C8-C860B8188957}" destId="{7832F6F8-085A-4EA9-8D14-F1A913DFC32B}" srcOrd="2" destOrd="0" parTransId="{85D08F49-FF52-4624-8C14-B7E6E9191807}" sibTransId="{1D450229-DFA2-4A0C-9E21-8562B2F14A07}"/>
    <dgm:cxn modelId="{7C21926D-8CE0-426A-B3C1-0A693DD44A47}" type="presOf" srcId="{E6D7CB3B-99EC-4CC4-AE82-07B22643F565}" destId="{30E045C4-2956-4AEF-842B-0C4D7A5CEA5E}" srcOrd="0" destOrd="0" presId="urn:microsoft.com/office/officeart/2005/8/layout/hProcess9"/>
    <dgm:cxn modelId="{F9725854-CAFC-4EEB-9EC7-B342461CD116}" srcId="{AA5D1BE5-1965-46DA-A8C8-C860B8188957}" destId="{2C7D6F75-C40C-47CD-857A-4E9C2C51A7B8}" srcOrd="5" destOrd="0" parTransId="{A9C17437-B41F-44D9-9F95-54DB198621EF}" sibTransId="{03AAE720-7E5E-4484-9E41-79D8AEB82E75}"/>
    <dgm:cxn modelId="{51EEC676-3290-4BCA-84C2-2582BC13CBD6}" srcId="{AA5D1BE5-1965-46DA-A8C8-C860B8188957}" destId="{E6D7CB3B-99EC-4CC4-AE82-07B22643F565}" srcOrd="1" destOrd="0" parTransId="{B5E137E7-A175-4E25-ADF4-15089F9D9C7A}" sibTransId="{EF368D8A-2D9A-473F-862C-E0229588D622}"/>
    <dgm:cxn modelId="{045D0EA4-951A-4469-AA38-2007CD000D95}" type="presOf" srcId="{AA5D1BE5-1965-46DA-A8C8-C860B8188957}" destId="{9D92F75B-C86F-4235-832D-F5DB38E23C9D}" srcOrd="0" destOrd="0" presId="urn:microsoft.com/office/officeart/2005/8/layout/hProcess9"/>
    <dgm:cxn modelId="{C491BAA5-697D-4DE3-99C3-0D1A739A5E22}" type="presOf" srcId="{7832F6F8-085A-4EA9-8D14-F1A913DFC32B}" destId="{79D08B43-C106-4798-9F26-37CBC514C878}" srcOrd="0" destOrd="0" presId="urn:microsoft.com/office/officeart/2005/8/layout/hProcess9"/>
    <dgm:cxn modelId="{9C3436B4-5A9E-49B0-8AF1-DCFE14328528}" type="presOf" srcId="{293A6F9A-BAEC-484B-97BD-74DFC9EC31C2}" destId="{459466C7-1EA8-4B62-BBDF-410CC21CD339}" srcOrd="0" destOrd="0" presId="urn:microsoft.com/office/officeart/2005/8/layout/hProcess9"/>
    <dgm:cxn modelId="{7AC88FED-7E8F-4B10-9188-5C6B89912070}" srcId="{AA5D1BE5-1965-46DA-A8C8-C860B8188957}" destId="{147506EB-859B-45A2-9644-4E1BC1C9C1E5}" srcOrd="4" destOrd="0" parTransId="{76CAA552-25CE-4B5B-AA79-06C1955D3D36}" sibTransId="{E98B3E71-8490-4F6C-9A1E-8DF497A283AE}"/>
    <dgm:cxn modelId="{2E4FF4FF-CC5F-40C4-A04F-047F17274077}" srcId="{AA5D1BE5-1965-46DA-A8C8-C860B8188957}" destId="{C74676A1-AFC1-4598-A41D-6C4D1C7BCDB8}" srcOrd="0" destOrd="0" parTransId="{0BDBA710-8880-4418-9DBD-75766AD46B33}" sibTransId="{BFD2C150-51B7-4C73-B463-0DBCBF9A092D}"/>
    <dgm:cxn modelId="{1EEF51F7-0B09-4115-9345-B6E5218DEB61}" type="presParOf" srcId="{9D92F75B-C86F-4235-832D-F5DB38E23C9D}" destId="{BA272B43-8D3A-4379-A539-0F093584D7B0}" srcOrd="0" destOrd="0" presId="urn:microsoft.com/office/officeart/2005/8/layout/hProcess9"/>
    <dgm:cxn modelId="{215A12BE-65B8-429F-8E01-D38E0AA2F542}" type="presParOf" srcId="{9D92F75B-C86F-4235-832D-F5DB38E23C9D}" destId="{1C25D6CA-F0E2-4C30-8027-8922318CD86F}" srcOrd="1" destOrd="0" presId="urn:microsoft.com/office/officeart/2005/8/layout/hProcess9"/>
    <dgm:cxn modelId="{09FB4FD7-6947-4584-8F4D-3FE9EB1A6813}" type="presParOf" srcId="{1C25D6CA-F0E2-4C30-8027-8922318CD86F}" destId="{CC5C07A0-A7D4-40CC-A77F-3F5EE12133D2}" srcOrd="0" destOrd="0" presId="urn:microsoft.com/office/officeart/2005/8/layout/hProcess9"/>
    <dgm:cxn modelId="{AD87B18B-DF49-48A1-977A-CB6D8C8E7637}" type="presParOf" srcId="{1C25D6CA-F0E2-4C30-8027-8922318CD86F}" destId="{C8E92F59-1C33-4F77-BBB3-4627974A2A7B}" srcOrd="1" destOrd="0" presId="urn:microsoft.com/office/officeart/2005/8/layout/hProcess9"/>
    <dgm:cxn modelId="{2C8B5CF8-7FAE-4A7B-8876-ED19D435DDDB}" type="presParOf" srcId="{1C25D6CA-F0E2-4C30-8027-8922318CD86F}" destId="{30E045C4-2956-4AEF-842B-0C4D7A5CEA5E}" srcOrd="2" destOrd="0" presId="urn:microsoft.com/office/officeart/2005/8/layout/hProcess9"/>
    <dgm:cxn modelId="{ECE343F5-D4E4-474D-B0D3-2A443CCF3132}" type="presParOf" srcId="{1C25D6CA-F0E2-4C30-8027-8922318CD86F}" destId="{A65DEFD3-6799-4006-8B26-7D8545EB973D}" srcOrd="3" destOrd="0" presId="urn:microsoft.com/office/officeart/2005/8/layout/hProcess9"/>
    <dgm:cxn modelId="{BCED37CA-501C-42EA-A811-4C1A70CE45BA}" type="presParOf" srcId="{1C25D6CA-F0E2-4C30-8027-8922318CD86F}" destId="{79D08B43-C106-4798-9F26-37CBC514C878}" srcOrd="4" destOrd="0" presId="urn:microsoft.com/office/officeart/2005/8/layout/hProcess9"/>
    <dgm:cxn modelId="{E84CDF3A-7964-4C8A-B5B2-F600907D74C2}" type="presParOf" srcId="{1C25D6CA-F0E2-4C30-8027-8922318CD86F}" destId="{3C6024F1-0D6B-4A3B-96D9-8F29C5032AB8}" srcOrd="5" destOrd="0" presId="urn:microsoft.com/office/officeart/2005/8/layout/hProcess9"/>
    <dgm:cxn modelId="{C13BB823-4B3A-4449-8F6E-D8981A7E0BF2}" type="presParOf" srcId="{1C25D6CA-F0E2-4C30-8027-8922318CD86F}" destId="{459466C7-1EA8-4B62-BBDF-410CC21CD339}" srcOrd="6" destOrd="0" presId="urn:microsoft.com/office/officeart/2005/8/layout/hProcess9"/>
    <dgm:cxn modelId="{82B45C5D-2D0A-4B9F-93CE-CD70B04D2F04}" type="presParOf" srcId="{1C25D6CA-F0E2-4C30-8027-8922318CD86F}" destId="{C74067CC-84D0-4634-8277-3694BB343E35}" srcOrd="7" destOrd="0" presId="urn:microsoft.com/office/officeart/2005/8/layout/hProcess9"/>
    <dgm:cxn modelId="{E44038EF-0721-40CC-B60F-120B6A5E4066}" type="presParOf" srcId="{1C25D6CA-F0E2-4C30-8027-8922318CD86F}" destId="{B6904D7F-1E5B-4CFC-9A11-F9C6C72C1A9C}" srcOrd="8" destOrd="0" presId="urn:microsoft.com/office/officeart/2005/8/layout/hProcess9"/>
    <dgm:cxn modelId="{EC04B279-2791-472F-A1CA-2272F6CEBE8C}" type="presParOf" srcId="{1C25D6CA-F0E2-4C30-8027-8922318CD86F}" destId="{51A04FE3-ACA9-4861-A542-7A06A3BAEE26}" srcOrd="9" destOrd="0" presId="urn:microsoft.com/office/officeart/2005/8/layout/hProcess9"/>
    <dgm:cxn modelId="{14CB1D6B-FEDE-480E-9D49-73CC0424AB35}" type="presParOf" srcId="{1C25D6CA-F0E2-4C30-8027-8922318CD86F}" destId="{B2722708-B1AB-442A-9C20-8272265D5D95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72B43-8D3A-4379-A539-0F093584D7B0}">
      <dsp:nvSpPr>
        <dsp:cNvPr id="0" name=""/>
        <dsp:cNvSpPr/>
      </dsp:nvSpPr>
      <dsp:spPr>
        <a:xfrm>
          <a:off x="201747" y="0"/>
          <a:ext cx="6779663" cy="721404"/>
        </a:xfrm>
        <a:prstGeom prst="rightArrow">
          <a:avLst/>
        </a:prstGeom>
        <a:solidFill>
          <a:srgbClr val="808080"/>
        </a:solidFill>
        <a:ln>
          <a:solidFill>
            <a:srgbClr val="0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C07A0-A7D4-40CC-A77F-3F5EE12133D2}">
      <dsp:nvSpPr>
        <dsp:cNvPr id="0" name=""/>
        <dsp:cNvSpPr/>
      </dsp:nvSpPr>
      <dsp:spPr>
        <a:xfrm>
          <a:off x="1525" y="216421"/>
          <a:ext cx="1074071" cy="2885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Motor</a:t>
          </a:r>
          <a:endParaRPr lang="zh-CN" altLang="en-US" sz="800" kern="1200" dirty="0"/>
        </a:p>
      </dsp:txBody>
      <dsp:txXfrm>
        <a:off x="15611" y="230507"/>
        <a:ext cx="1045899" cy="260389"/>
      </dsp:txXfrm>
    </dsp:sp>
    <dsp:sp modelId="{30E045C4-2956-4AEF-842B-0C4D7A5CEA5E}">
      <dsp:nvSpPr>
        <dsp:cNvPr id="0" name=""/>
        <dsp:cNvSpPr/>
      </dsp:nvSpPr>
      <dsp:spPr>
        <a:xfrm>
          <a:off x="1214186" y="216421"/>
          <a:ext cx="1074071" cy="2885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Farben</a:t>
          </a:r>
          <a:endParaRPr lang="zh-CN" altLang="en-US" sz="800" kern="1200" dirty="0"/>
        </a:p>
      </dsp:txBody>
      <dsp:txXfrm>
        <a:off x="1228272" y="230507"/>
        <a:ext cx="1045899" cy="260389"/>
      </dsp:txXfrm>
    </dsp:sp>
    <dsp:sp modelId="{79D08B43-C106-4798-9F26-37CBC514C878}">
      <dsp:nvSpPr>
        <dsp:cNvPr id="0" name=""/>
        <dsp:cNvSpPr/>
      </dsp:nvSpPr>
      <dsp:spPr>
        <a:xfrm>
          <a:off x="2426848" y="216421"/>
          <a:ext cx="1074071" cy="2885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Interieur</a:t>
          </a:r>
          <a:endParaRPr lang="zh-CN" altLang="en-US" sz="800" kern="1200" dirty="0"/>
        </a:p>
      </dsp:txBody>
      <dsp:txXfrm>
        <a:off x="2440934" y="230507"/>
        <a:ext cx="1045899" cy="260389"/>
      </dsp:txXfrm>
    </dsp:sp>
    <dsp:sp modelId="{459466C7-1EA8-4B62-BBDF-410CC21CD339}">
      <dsp:nvSpPr>
        <dsp:cNvPr id="0" name=""/>
        <dsp:cNvSpPr/>
      </dsp:nvSpPr>
      <dsp:spPr>
        <a:xfrm>
          <a:off x="3639509" y="216421"/>
          <a:ext cx="1074071" cy="2885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/>
            <a:t>Reifen</a:t>
          </a:r>
          <a:endParaRPr lang="zh-CN" altLang="en-US" sz="800" kern="1200"/>
        </a:p>
      </dsp:txBody>
      <dsp:txXfrm>
        <a:off x="3653595" y="230507"/>
        <a:ext cx="1045899" cy="260389"/>
      </dsp:txXfrm>
    </dsp:sp>
    <dsp:sp modelId="{B6904D7F-1E5B-4CFC-9A11-F9C6C72C1A9C}">
      <dsp:nvSpPr>
        <dsp:cNvPr id="0" name=""/>
        <dsp:cNvSpPr/>
      </dsp:nvSpPr>
      <dsp:spPr>
        <a:xfrm>
          <a:off x="4852171" y="216421"/>
          <a:ext cx="1074071" cy="2885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Sonderausstattung</a:t>
          </a:r>
          <a:endParaRPr lang="zh-CN" altLang="en-US" sz="800" kern="1200" dirty="0"/>
        </a:p>
      </dsp:txBody>
      <dsp:txXfrm>
        <a:off x="4866257" y="230507"/>
        <a:ext cx="1045899" cy="260389"/>
      </dsp:txXfrm>
    </dsp:sp>
    <dsp:sp modelId="{B2722708-B1AB-442A-9C20-8272265D5D95}">
      <dsp:nvSpPr>
        <dsp:cNvPr id="0" name=""/>
        <dsp:cNvSpPr/>
      </dsp:nvSpPr>
      <dsp:spPr>
        <a:xfrm>
          <a:off x="6064833" y="216421"/>
          <a:ext cx="1074071" cy="2885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Zubeh</a:t>
          </a:r>
          <a:r>
            <a:rPr lang="de-DE" altLang="zh-CN" sz="800" kern="1200" dirty="0"/>
            <a:t>ör und Laden</a:t>
          </a:r>
          <a:endParaRPr lang="zh-CN" altLang="en-US" sz="800" kern="1200" dirty="0"/>
        </a:p>
      </dsp:txBody>
      <dsp:txXfrm>
        <a:off x="6078919" y="230507"/>
        <a:ext cx="1045899" cy="260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DBBA049-97EE-4029-BBBC-21EAC84C5B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D210D3-FE79-47E1-AC4B-2F50462D07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3B3D3-54CD-44AF-845B-BBFE2CD98E05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3BE2D9-B187-4ACC-9643-5CE351E96A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F5FF19-54D3-4052-8D61-7D7C2DF0DA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AC489-4F92-46E1-9F05-D61C90847A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804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2T15:20:43.439"/>
    </inkml:context>
    <inkml:brush xml:id="br0">
      <inkml:brushProperty name="width" value="0.05" units="cm"/>
      <inkml:brushProperty name="height" value="0.05" units="cm"/>
      <inkml:brushProperty name="color" value="#74942C"/>
      <inkml:brushProperty name="ignorePressure" value="1"/>
    </inkml:brush>
  </inkml:definitions>
  <inkml:trace contextRef="#ctx0" brushRef="#br0">1 0,'27653'0,"-27580"0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2T15:20:53.130"/>
    </inkml:context>
    <inkml:brush xml:id="br0">
      <inkml:brushProperty name="width" value="0.05" units="cm"/>
      <inkml:brushProperty name="height" value="0.05" units="cm"/>
      <inkml:brushProperty name="color" value="#74942C"/>
      <inkml:brushProperty name="ignorePressure" value="1"/>
    </inkml:brush>
  </inkml:definitions>
  <inkml:trace contextRef="#ctx0" brushRef="#br0">0 0,'0'11801,"0"-11759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50863" y="368300"/>
            <a:ext cx="5486400" cy="30861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550862" y="3644900"/>
            <a:ext cx="5940425" cy="5112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3833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algn="l" defTabSz="914400" rtl="0" eaLnBrk="1" latinLnBrk="0" hangingPunct="1">
      <a:spcBef>
        <a:spcPts val="600"/>
      </a:spcBef>
      <a:defRPr sz="1200" b="1" kern="1200">
        <a:solidFill>
          <a:schemeClr val="tx1"/>
        </a:solidFill>
        <a:latin typeface="+mn-lt"/>
        <a:ea typeface="+mn-ea"/>
        <a:cs typeface="+mn-cs"/>
      </a:defRPr>
    </a:lvl2pPr>
    <a:lvl3pPr marL="216000" indent="-216000" algn="l" defTabSz="914400" rtl="0" eaLnBrk="1" latinLnBrk="0" hangingPunct="1">
      <a:spcBef>
        <a:spcPts val="600"/>
      </a:spcBef>
      <a:buClr>
        <a:schemeClr val="bg2"/>
      </a:buClr>
      <a:buFont typeface="Wingdings" panose="05000000000000000000" pitchFamily="2" charset="2"/>
      <a:buChar char="n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44000" algn="l" defTabSz="914400" rtl="0" eaLnBrk="1" latinLnBrk="0" hangingPunct="1">
      <a:spcBef>
        <a:spcPts val="300"/>
      </a:spcBef>
      <a:buClr>
        <a:schemeClr val="bg2"/>
      </a:buClr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60000" indent="-144000" algn="l" defTabSz="914400" rtl="0" eaLnBrk="1" latinLnBrk="0" hangingPunct="1">
      <a:spcBef>
        <a:spcPts val="300"/>
      </a:spcBef>
      <a:buClr>
        <a:schemeClr val="bg2"/>
      </a:buClr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360000" indent="-144000" algn="l" defTabSz="914400" rtl="0" eaLnBrk="1" latinLnBrk="0" hangingPunct="1">
      <a:spcBef>
        <a:spcPts val="300"/>
      </a:spcBef>
      <a:buClr>
        <a:schemeClr val="bg2"/>
      </a:buClr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360000" indent="-144000" algn="l" defTabSz="914400" rtl="0" eaLnBrk="1" latinLnBrk="0" hangingPunct="1">
      <a:spcBef>
        <a:spcPts val="300"/>
      </a:spcBef>
      <a:buClr>
        <a:schemeClr val="bg2"/>
      </a:buClr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360000" indent="-144000" algn="l" defTabSz="914400" rtl="0" eaLnBrk="1" latinLnBrk="0" hangingPunct="1">
      <a:spcBef>
        <a:spcPts val="300"/>
      </a:spcBef>
      <a:buClr>
        <a:schemeClr val="bg2"/>
      </a:buClr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60000" indent="-144000" algn="l" defTabSz="914400" rtl="0" eaLnBrk="1" latinLnBrk="0" hangingPunct="1">
      <a:spcBef>
        <a:spcPts val="300"/>
      </a:spcBef>
      <a:buClr>
        <a:schemeClr val="bg2"/>
      </a:buClr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089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2296" userDrawn="1">
          <p15:clr>
            <a:srgbClr val="A4A3A4"/>
          </p15:clr>
        </p15:guide>
        <p15:guide id="4" orient="horz" pos="232" userDrawn="1">
          <p15:clr>
            <a:srgbClr val="A4A3A4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E24200F-5BC6-4D43-A539-33D860210A11}"/>
              </a:ext>
            </a:extLst>
          </p:cNvPr>
          <p:cNvGrpSpPr/>
          <p:nvPr/>
        </p:nvGrpSpPr>
        <p:grpSpPr>
          <a:xfrm>
            <a:off x="755836" y="1748283"/>
            <a:ext cx="2399370" cy="2328417"/>
            <a:chOff x="755836" y="1748283"/>
            <a:chExt cx="2399370" cy="2328417"/>
          </a:xfrm>
        </p:grpSpPr>
        <p:sp>
          <p:nvSpPr>
            <p:cNvPr id="10" name="Logo Background">
              <a:extLst>
                <a:ext uri="{FF2B5EF4-FFF2-40B4-BE49-F238E27FC236}">
                  <a16:creationId xmlns:a16="http://schemas.microsoft.com/office/drawing/2014/main" id="{CB174761-0EDF-4F42-9C45-719269900A51}"/>
                </a:ext>
              </a:extLst>
            </p:cNvPr>
            <p:cNvSpPr/>
            <p:nvPr/>
          </p:nvSpPr>
          <p:spPr>
            <a:xfrm>
              <a:off x="832760" y="1838325"/>
              <a:ext cx="2245522" cy="223837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de-DE" sz="1400" dirty="0" err="1">
                <a:solidFill>
                  <a:schemeClr val="tx1"/>
                </a:solidFill>
              </a:endParaRPr>
            </a:p>
          </p:txBody>
        </p:sp>
        <p:pic>
          <p:nvPicPr>
            <p:cNvPr id="11" name="FAPS Logo">
              <a:extLst>
                <a:ext uri="{FF2B5EF4-FFF2-40B4-BE49-F238E27FC236}">
                  <a16:creationId xmlns:a16="http://schemas.microsoft.com/office/drawing/2014/main" id="{5D263906-B4D3-4320-84C5-0B46F8C97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56"/>
            <a:stretch/>
          </p:blipFill>
          <p:spPr>
            <a:xfrm>
              <a:off x="755836" y="1748283"/>
              <a:ext cx="2399370" cy="2328417"/>
            </a:xfrm>
            <a:prstGeom prst="rect">
              <a:avLst/>
            </a:prstGeom>
          </p:spPr>
        </p:pic>
      </p:grpSp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pic>
        <p:nvPicPr>
          <p:cNvPr id="14" name="FAU Logo">
            <a:extLst>
              <a:ext uri="{FF2B5EF4-FFF2-40B4-BE49-F238E27FC236}">
                <a16:creationId xmlns:a16="http://schemas.microsoft.com/office/drawing/2014/main" id="{6F57BB09-87BF-43CB-8DE5-75A4E62E44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8" y="5452053"/>
            <a:ext cx="2880000" cy="590379"/>
          </a:xfrm>
          <a:prstGeom prst="rect">
            <a:avLst/>
          </a:prstGeom>
        </p:spPr>
      </p:pic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Präsentation: Präsentationsanlass, Kunde, Kooperationspartner, Vorlesung</a:t>
            </a:r>
          </a:p>
        </p:txBody>
      </p:sp>
    </p:spTree>
    <p:extLst>
      <p:ext uri="{BB962C8B-B14F-4D97-AF65-F5344CB8AC3E}">
        <p14:creationId xmlns:p14="http://schemas.microsoft.com/office/powerpoint/2010/main" val="1915039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1" pos="3114" userDrawn="1">
          <p15:clr>
            <a:srgbClr val="A4A3A4"/>
          </p15:clr>
        </p15:guide>
        <p15:guide id="32" orient="horz" pos="2704" userDrawn="1">
          <p15:clr>
            <a:srgbClr val="A4A3A4"/>
          </p15:clr>
        </p15:guide>
        <p15:guide id="33" orient="horz" pos="3407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88EC6-A096-4E0D-A1FC-BDF6922B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B2F1F1B4-B04F-4127-BDBF-487418DA9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700213"/>
            <a:ext cx="7812088" cy="460851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5D88362B-AA3C-475F-A79B-C27AA90202B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651875" y="1700213"/>
            <a:ext cx="2700338" cy="270033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1910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2" pos="5450" userDrawn="1">
          <p15:clr>
            <a:srgbClr val="A4A3A4"/>
          </p15:clr>
        </p15:guide>
        <p15:guide id="43" orient="horz" pos="1071" userDrawn="1">
          <p15:clr>
            <a:srgbClr val="A4A3A4"/>
          </p15:clr>
        </p15:guide>
        <p15:guide id="44" orient="horz" pos="2523" userDrawn="1">
          <p15:clr>
            <a:srgbClr val="A4A3A4"/>
          </p15:clr>
        </p15:guide>
        <p15:guide id="45" orient="horz" pos="527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CA72CA8-958A-4925-AE3D-8A5B876E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14015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1" pos="2797">
          <p15:clr>
            <a:srgbClr val="C9C9C9"/>
          </p15:clr>
        </p15:guide>
        <p15:guide id="23" pos="2615">
          <p15:clr>
            <a:srgbClr val="C9C9C9"/>
          </p15:clr>
        </p15:guide>
        <p15:guide id="26" pos="5065">
          <p15:clr>
            <a:srgbClr val="C9C9C9"/>
          </p15:clr>
        </p15:guide>
        <p15:guide id="29" pos="5450">
          <p15:clr>
            <a:srgbClr val="DCDCDC"/>
          </p15:clr>
        </p15:guide>
        <p15:guide id="31" pos="5632">
          <p15:clr>
            <a:srgbClr val="DCDCDC"/>
          </p15:clr>
        </p15:guide>
        <p15:guide id="32" pos="2230">
          <p15:clr>
            <a:srgbClr val="DCDCDC"/>
          </p15:clr>
        </p15:guide>
        <p15:guide id="33" pos="2048">
          <p15:clr>
            <a:srgbClr val="DCDCDC"/>
          </p15:clr>
        </p15:guide>
        <p15:guide id="34" pos="3840">
          <p15:clr>
            <a:srgbClr val="A4A3A4"/>
          </p15:clr>
        </p15:guide>
        <p15:guide id="35" orient="horz" pos="527">
          <p15:clr>
            <a:srgbClr val="A4A3A4"/>
          </p15:clr>
        </p15:guide>
        <p15:guide id="38" pos="4883">
          <p15:clr>
            <a:srgbClr val="C9C9C9"/>
          </p15:clr>
        </p15:guide>
        <p15:guide id="39" pos="3749">
          <p15:clr>
            <a:srgbClr val="A4A3A4"/>
          </p15:clr>
        </p15:guide>
        <p15:guide id="40" pos="3931">
          <p15:clr>
            <a:srgbClr val="A4A3A4"/>
          </p15:clr>
        </p15:guide>
        <p15:guide id="55" orient="horz" pos="799" userDrawn="1">
          <p15:clr>
            <a:srgbClr val="A4A3A4"/>
          </p15:clr>
        </p15:guide>
        <p15:guide id="56" orient="horz" pos="2387" userDrawn="1">
          <p15:clr>
            <a:srgbClr val="A4A3A4"/>
          </p15:clr>
        </p15:guide>
        <p15:guide id="57" orient="horz" pos="2296" userDrawn="1">
          <p15:clr>
            <a:srgbClr val="A4A3A4"/>
          </p15:clr>
        </p15:guide>
        <p15:guide id="58" orient="horz" pos="2478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59E179C-9FAB-4AE4-91B4-8DCC7BC80242}"/>
              </a:ext>
            </a:extLst>
          </p:cNvPr>
          <p:cNvGrpSpPr/>
          <p:nvPr/>
        </p:nvGrpSpPr>
        <p:grpSpPr>
          <a:xfrm>
            <a:off x="755836" y="1748283"/>
            <a:ext cx="2399370" cy="2328417"/>
            <a:chOff x="755836" y="1748283"/>
            <a:chExt cx="2399370" cy="2328417"/>
          </a:xfrm>
        </p:grpSpPr>
        <p:sp>
          <p:nvSpPr>
            <p:cNvPr id="12" name="Logo Background">
              <a:extLst>
                <a:ext uri="{FF2B5EF4-FFF2-40B4-BE49-F238E27FC236}">
                  <a16:creationId xmlns:a16="http://schemas.microsoft.com/office/drawing/2014/main" id="{9503159C-3D5C-4BD8-BC46-9C5251845F3F}"/>
                </a:ext>
              </a:extLst>
            </p:cNvPr>
            <p:cNvSpPr/>
            <p:nvPr/>
          </p:nvSpPr>
          <p:spPr>
            <a:xfrm>
              <a:off x="832760" y="1838325"/>
              <a:ext cx="2245522" cy="223837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de-DE" sz="1400" dirty="0" err="1">
                <a:solidFill>
                  <a:schemeClr val="tx1"/>
                </a:solidFill>
              </a:endParaRPr>
            </a:p>
          </p:txBody>
        </p:sp>
        <p:pic>
          <p:nvPicPr>
            <p:cNvPr id="11" name="FAPS Logo">
              <a:extLst>
                <a:ext uri="{FF2B5EF4-FFF2-40B4-BE49-F238E27FC236}">
                  <a16:creationId xmlns:a16="http://schemas.microsoft.com/office/drawing/2014/main" id="{5D263906-B4D3-4320-84C5-0B46F8C97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56"/>
            <a:stretch/>
          </p:blipFill>
          <p:spPr>
            <a:xfrm>
              <a:off x="755836" y="1748283"/>
              <a:ext cx="2399370" cy="2328417"/>
            </a:xfrm>
            <a:prstGeom prst="rect">
              <a:avLst/>
            </a:prstGeom>
          </p:spPr>
        </p:pic>
      </p:grpSp>
      <p:sp>
        <p:nvSpPr>
          <p:cNvPr id="13" name="Foliennummer">
            <a:extLst>
              <a:ext uri="{FF2B5EF4-FFF2-40B4-BE49-F238E27FC236}">
                <a16:creationId xmlns:a16="http://schemas.microsoft.com/office/drawing/2014/main" id="{2F886920-0429-474E-87E1-8254B8D00CCE}"/>
              </a:ext>
            </a:extLst>
          </p:cNvPr>
          <p:cNvSpPr txBox="1"/>
          <p:nvPr/>
        </p:nvSpPr>
        <p:spPr>
          <a:xfrm>
            <a:off x="11400000" y="6521807"/>
            <a:ext cx="792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buFontTx/>
              <a:buNone/>
            </a:pPr>
            <a:fld id="{5020D2FB-1A57-4A88-A56B-4A99FCEFB664}" type="slidenum">
              <a:rPr lang="de-DE" sz="800" b="0" smtClean="0">
                <a:latin typeface="+mn-lt"/>
              </a:rPr>
              <a:t>‹#›</a:t>
            </a:fld>
            <a:endParaRPr lang="de-DE" sz="800" b="0" dirty="0">
              <a:latin typeface="+mn-lt"/>
            </a:endParaRP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2CCF966C-8927-4396-8A2E-70445775A7D6}"/>
              </a:ext>
            </a:extLst>
          </p:cNvPr>
          <p:cNvSpPr txBox="1"/>
          <p:nvPr/>
        </p:nvSpPr>
        <p:spPr>
          <a:xfrm>
            <a:off x="10560213" y="6521807"/>
            <a:ext cx="792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r">
              <a:spcBef>
                <a:spcPts val="0"/>
              </a:spcBef>
              <a:buFontTx/>
              <a:buNone/>
            </a:pPr>
            <a:r>
              <a:rPr lang="de-DE" sz="800" b="0" dirty="0">
                <a:latin typeface="+mn-lt"/>
              </a:rPr>
              <a:t>24.01.2.22</a:t>
            </a:r>
          </a:p>
        </p:txBody>
      </p:sp>
      <p:sp>
        <p:nvSpPr>
          <p:cNvPr id="16" name="Bearbeiter und Präsentation">
            <a:extLst>
              <a:ext uri="{FF2B5EF4-FFF2-40B4-BE49-F238E27FC236}">
                <a16:creationId xmlns:a16="http://schemas.microsoft.com/office/drawing/2014/main" id="{A3A2D4CD-2B9B-41B0-A9FB-42466503F0F8}"/>
              </a:ext>
            </a:extLst>
          </p:cNvPr>
          <p:cNvSpPr txBox="1"/>
          <p:nvPr/>
        </p:nvSpPr>
        <p:spPr>
          <a:xfrm>
            <a:off x="839787" y="6521807"/>
            <a:ext cx="900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l">
              <a:spcBef>
                <a:spcPts val="0"/>
              </a:spcBef>
              <a:buFontTx/>
              <a:buNone/>
            </a:pPr>
            <a:r>
              <a:rPr lang="de-DE" sz="800" b="0" dirty="0" err="1">
                <a:latin typeface="+mn-lt"/>
              </a:rPr>
              <a:t>Yangkong</a:t>
            </a:r>
            <a:r>
              <a:rPr lang="de-DE" sz="800" b="0" dirty="0">
                <a:latin typeface="+mn-lt"/>
              </a:rPr>
              <a:t> Wang    |    Konfiguration als Werkzeug der künstlichen Intelligenz</a:t>
            </a:r>
          </a:p>
        </p:txBody>
      </p:sp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pic>
        <p:nvPicPr>
          <p:cNvPr id="14" name="FAU Logo">
            <a:extLst>
              <a:ext uri="{FF2B5EF4-FFF2-40B4-BE49-F238E27FC236}">
                <a16:creationId xmlns:a16="http://schemas.microsoft.com/office/drawing/2014/main" id="{6F57BB09-87BF-43CB-8DE5-75A4E62E44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8" y="5452053"/>
            <a:ext cx="2880000" cy="590379"/>
          </a:xfrm>
          <a:prstGeom prst="rect">
            <a:avLst/>
          </a:prstGeom>
        </p:spPr>
      </p:pic>
      <p:sp>
        <p:nvSpPr>
          <p:cNvPr id="7" name="Danke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8614283" y="4811018"/>
            <a:ext cx="273792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0" b="1" cap="all" baseline="0" dirty="0"/>
              <a:t>Danke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461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D25A467-0D0C-4D8A-937D-27F2F1F93EFB}"/>
              </a:ext>
            </a:extLst>
          </p:cNvPr>
          <p:cNvGrpSpPr/>
          <p:nvPr/>
        </p:nvGrpSpPr>
        <p:grpSpPr>
          <a:xfrm>
            <a:off x="755836" y="1748283"/>
            <a:ext cx="2399370" cy="2328417"/>
            <a:chOff x="755836" y="1748283"/>
            <a:chExt cx="2399370" cy="2328417"/>
          </a:xfrm>
        </p:grpSpPr>
        <p:sp>
          <p:nvSpPr>
            <p:cNvPr id="12" name="Logo Background">
              <a:extLst>
                <a:ext uri="{FF2B5EF4-FFF2-40B4-BE49-F238E27FC236}">
                  <a16:creationId xmlns:a16="http://schemas.microsoft.com/office/drawing/2014/main" id="{B84715FC-9835-4154-96B7-22BBBE4C7DF5}"/>
                </a:ext>
              </a:extLst>
            </p:cNvPr>
            <p:cNvSpPr/>
            <p:nvPr/>
          </p:nvSpPr>
          <p:spPr>
            <a:xfrm>
              <a:off x="832760" y="1838325"/>
              <a:ext cx="2245522" cy="223837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de-DE" sz="1400" dirty="0" err="1">
                <a:solidFill>
                  <a:schemeClr val="tx1"/>
                </a:solidFill>
              </a:endParaRPr>
            </a:p>
          </p:txBody>
        </p:sp>
        <p:pic>
          <p:nvPicPr>
            <p:cNvPr id="11" name="FAPS Logo">
              <a:extLst>
                <a:ext uri="{FF2B5EF4-FFF2-40B4-BE49-F238E27FC236}">
                  <a16:creationId xmlns:a16="http://schemas.microsoft.com/office/drawing/2014/main" id="{5D263906-B4D3-4320-84C5-0B46F8C97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56"/>
            <a:stretch/>
          </p:blipFill>
          <p:spPr>
            <a:xfrm>
              <a:off x="755836" y="1748283"/>
              <a:ext cx="2399370" cy="2328417"/>
            </a:xfrm>
            <a:prstGeom prst="rect">
              <a:avLst/>
            </a:prstGeom>
          </p:spPr>
        </p:pic>
      </p:grpSp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150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and Production Systems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Friedrich-Alexander-Universität Erlangen-Nürnberg</a:t>
            </a:r>
          </a:p>
        </p:txBody>
      </p:sp>
      <p:pic>
        <p:nvPicPr>
          <p:cNvPr id="14" name="FAU Logo">
            <a:extLst>
              <a:ext uri="{FF2B5EF4-FFF2-40B4-BE49-F238E27FC236}">
                <a16:creationId xmlns:a16="http://schemas.microsoft.com/office/drawing/2014/main" id="{6F57BB09-87BF-43CB-8DE5-75A4E62E44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8" y="5452053"/>
            <a:ext cx="2880000" cy="590379"/>
          </a:xfrm>
          <a:prstGeom prst="rect">
            <a:avLst/>
          </a:prstGeom>
        </p:spPr>
      </p:pic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 of Presentation: Reason, Client, Co-operation partner, Lecture</a:t>
            </a:r>
          </a:p>
        </p:txBody>
      </p:sp>
    </p:spTree>
    <p:extLst>
      <p:ext uri="{BB962C8B-B14F-4D97-AF65-F5344CB8AC3E}">
        <p14:creationId xmlns:p14="http://schemas.microsoft.com/office/powerpoint/2010/main" val="94761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5" pos="3114" userDrawn="1">
          <p15:clr>
            <a:srgbClr val="A4A3A4"/>
          </p15:clr>
        </p15:guide>
        <p15:guide id="26" orient="horz" pos="2704" userDrawn="1">
          <p15:clr>
            <a:srgbClr val="A4A3A4"/>
          </p15:clr>
        </p15:guide>
        <p15:guide id="27" orient="horz" pos="3407" userDrawn="1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5E2404B-051E-4682-87D7-BC1D705237FF}"/>
              </a:ext>
            </a:extLst>
          </p:cNvPr>
          <p:cNvGrpSpPr/>
          <p:nvPr/>
        </p:nvGrpSpPr>
        <p:grpSpPr>
          <a:xfrm>
            <a:off x="755836" y="1748283"/>
            <a:ext cx="2399370" cy="2328417"/>
            <a:chOff x="755836" y="1748283"/>
            <a:chExt cx="2399370" cy="2328417"/>
          </a:xfrm>
        </p:grpSpPr>
        <p:sp>
          <p:nvSpPr>
            <p:cNvPr id="12" name="Logo Background">
              <a:extLst>
                <a:ext uri="{FF2B5EF4-FFF2-40B4-BE49-F238E27FC236}">
                  <a16:creationId xmlns:a16="http://schemas.microsoft.com/office/drawing/2014/main" id="{4C3E05BA-7813-47F8-82AF-887BB610E879}"/>
                </a:ext>
              </a:extLst>
            </p:cNvPr>
            <p:cNvSpPr/>
            <p:nvPr/>
          </p:nvSpPr>
          <p:spPr>
            <a:xfrm>
              <a:off x="832760" y="1838325"/>
              <a:ext cx="2245522" cy="223837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de-DE" sz="1400" dirty="0" err="1">
                <a:solidFill>
                  <a:schemeClr val="tx1"/>
                </a:solidFill>
              </a:endParaRPr>
            </a:p>
          </p:txBody>
        </p:sp>
        <p:pic>
          <p:nvPicPr>
            <p:cNvPr id="11" name="FAPS Logo">
              <a:extLst>
                <a:ext uri="{FF2B5EF4-FFF2-40B4-BE49-F238E27FC236}">
                  <a16:creationId xmlns:a16="http://schemas.microsoft.com/office/drawing/2014/main" id="{5D263906-B4D3-4320-84C5-0B46F8C97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56"/>
            <a:stretch/>
          </p:blipFill>
          <p:spPr>
            <a:xfrm>
              <a:off x="755836" y="1748283"/>
              <a:ext cx="2399370" cy="2328417"/>
            </a:xfrm>
            <a:prstGeom prst="rect">
              <a:avLst/>
            </a:prstGeom>
          </p:spPr>
        </p:pic>
      </p:grpSp>
      <p:sp>
        <p:nvSpPr>
          <p:cNvPr id="13" name="Foliennummer">
            <a:extLst>
              <a:ext uri="{FF2B5EF4-FFF2-40B4-BE49-F238E27FC236}">
                <a16:creationId xmlns:a16="http://schemas.microsoft.com/office/drawing/2014/main" id="{F950A202-0AFD-493E-9941-6FF23AB216BC}"/>
              </a:ext>
            </a:extLst>
          </p:cNvPr>
          <p:cNvSpPr txBox="1"/>
          <p:nvPr/>
        </p:nvSpPr>
        <p:spPr>
          <a:xfrm>
            <a:off x="11400000" y="6521807"/>
            <a:ext cx="792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buFontTx/>
              <a:buNone/>
            </a:pPr>
            <a:fld id="{5020D2FB-1A57-4A88-A56B-4A99FCEFB664}" type="slidenum">
              <a:rPr lang="de-DE" sz="800" b="0" smtClean="0">
                <a:latin typeface="+mn-lt"/>
              </a:rPr>
              <a:t>‹#›</a:t>
            </a:fld>
            <a:endParaRPr lang="de-DE" sz="800" b="0" dirty="0">
              <a:latin typeface="+mn-lt"/>
            </a:endParaRP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A4FD5BBF-36CE-4206-BE14-808EB5F50782}"/>
              </a:ext>
            </a:extLst>
          </p:cNvPr>
          <p:cNvSpPr txBox="1"/>
          <p:nvPr/>
        </p:nvSpPr>
        <p:spPr>
          <a:xfrm>
            <a:off x="10560212" y="6521807"/>
            <a:ext cx="792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r">
              <a:spcBef>
                <a:spcPts val="0"/>
              </a:spcBef>
              <a:buFontTx/>
              <a:buNone/>
            </a:pPr>
            <a:r>
              <a:rPr lang="de-DE" sz="800" b="0" dirty="0">
                <a:latin typeface="+mn-lt"/>
              </a:rPr>
              <a:t>24.01.2022</a:t>
            </a:r>
          </a:p>
        </p:txBody>
      </p:sp>
      <p:sp>
        <p:nvSpPr>
          <p:cNvPr id="16" name="Bearbeiter und Präsentation">
            <a:extLst>
              <a:ext uri="{FF2B5EF4-FFF2-40B4-BE49-F238E27FC236}">
                <a16:creationId xmlns:a16="http://schemas.microsoft.com/office/drawing/2014/main" id="{555FDF17-1CCD-492D-9C4E-75B89BD947E1}"/>
              </a:ext>
            </a:extLst>
          </p:cNvPr>
          <p:cNvSpPr txBox="1"/>
          <p:nvPr/>
        </p:nvSpPr>
        <p:spPr>
          <a:xfrm>
            <a:off x="839787" y="6521807"/>
            <a:ext cx="900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l">
              <a:spcBef>
                <a:spcPts val="0"/>
              </a:spcBef>
              <a:buFontTx/>
              <a:buNone/>
            </a:pPr>
            <a:r>
              <a:rPr lang="de-DE" sz="800" b="0" dirty="0">
                <a:latin typeface="+mn-lt"/>
              </a:rPr>
              <a:t>Bearbeiter    |    Präsentationsanlass, Kunde, Kooperationspartner, Vorlesung</a:t>
            </a:r>
          </a:p>
        </p:txBody>
      </p:sp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150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Jörg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Production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Nürnberg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FAU Logo">
            <a:extLst>
              <a:ext uri="{FF2B5EF4-FFF2-40B4-BE49-F238E27FC236}">
                <a16:creationId xmlns:a16="http://schemas.microsoft.com/office/drawing/2014/main" id="{6F57BB09-87BF-43CB-8DE5-75A4E62E44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8" y="5452053"/>
            <a:ext cx="2880000" cy="590379"/>
          </a:xfrm>
          <a:prstGeom prst="rect">
            <a:avLst/>
          </a:prstGeom>
        </p:spPr>
      </p:pic>
      <p:sp>
        <p:nvSpPr>
          <p:cNvPr id="7" name="Thank you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6791155" y="4811018"/>
            <a:ext cx="456105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6000" b="1" cap="all" baseline="0" noProof="0"/>
              <a:t>Thank you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 noProof="0" dirty="0"/>
              <a:t>Bild durch Klicken auf Symbol hinzufügen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2404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08977AA-1B13-454F-A7A7-5E54284DA029}"/>
              </a:ext>
            </a:extLst>
          </p:cNvPr>
          <p:cNvGrpSpPr>
            <a:grpSpLocks noChangeAspect="1"/>
          </p:cNvGrpSpPr>
          <p:nvPr/>
        </p:nvGrpSpPr>
        <p:grpSpPr>
          <a:xfrm>
            <a:off x="11352212" y="0"/>
            <a:ext cx="839788" cy="838800"/>
            <a:chOff x="11352212" y="0"/>
            <a:chExt cx="839788" cy="8388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29F8B8-7248-401D-BA2D-BC06A0D2199C}"/>
                </a:ext>
              </a:extLst>
            </p:cNvPr>
            <p:cNvSpPr/>
            <p:nvPr/>
          </p:nvSpPr>
          <p:spPr>
            <a:xfrm>
              <a:off x="11352212" y="0"/>
              <a:ext cx="839788" cy="838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de-DE" sz="1400" dirty="0" err="1">
                <a:solidFill>
                  <a:schemeClr val="tx1"/>
                </a:solidFill>
              </a:endParaRPr>
            </a:p>
          </p:txBody>
        </p:sp>
        <p:pic>
          <p:nvPicPr>
            <p:cNvPr id="12" name="FAPS Logo">
              <a:extLst>
                <a:ext uri="{FF2B5EF4-FFF2-40B4-BE49-F238E27FC236}">
                  <a16:creationId xmlns:a16="http://schemas.microsoft.com/office/drawing/2014/main" id="{BC303D02-1D43-4413-AFFC-C24D13E8E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" t="3920" r="3774" b="3985"/>
            <a:stretch/>
          </p:blipFill>
          <p:spPr>
            <a:xfrm>
              <a:off x="11361890" y="1094"/>
              <a:ext cx="830110" cy="836613"/>
            </a:xfrm>
            <a:prstGeom prst="rect">
              <a:avLst/>
            </a:prstGeom>
          </p:spPr>
        </p:pic>
      </p:grpSp>
      <p:sp>
        <p:nvSpPr>
          <p:cNvPr id="13" name="Title bar">
            <a:extLst>
              <a:ext uri="{FF2B5EF4-FFF2-40B4-BE49-F238E27FC236}">
                <a16:creationId xmlns:a16="http://schemas.microsoft.com/office/drawing/2014/main" id="{992D165D-EB18-4621-B40E-4B97D4C772F6}"/>
              </a:ext>
            </a:extLst>
          </p:cNvPr>
          <p:cNvSpPr>
            <a:spLocks/>
          </p:cNvSpPr>
          <p:nvPr/>
        </p:nvSpPr>
        <p:spPr bwMode="auto">
          <a:xfrm>
            <a:off x="-1" y="388836"/>
            <a:ext cx="630000" cy="16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564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7" name="Foliennummer">
            <a:extLst>
              <a:ext uri="{FF2B5EF4-FFF2-40B4-BE49-F238E27FC236}">
                <a16:creationId xmlns:a16="http://schemas.microsoft.com/office/drawing/2014/main" id="{F18923C1-6068-429F-B230-5413F2F417DD}"/>
              </a:ext>
            </a:extLst>
          </p:cNvPr>
          <p:cNvSpPr txBox="1"/>
          <p:nvPr/>
        </p:nvSpPr>
        <p:spPr>
          <a:xfrm>
            <a:off x="11400000" y="6521807"/>
            <a:ext cx="792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buFontTx/>
              <a:buNone/>
            </a:pPr>
            <a:fld id="{5020D2FB-1A57-4A88-A56B-4A99FCEFB664}" type="slidenum">
              <a:rPr lang="de-DE" sz="800" b="0" smtClean="0">
                <a:latin typeface="+mn-lt"/>
              </a:rPr>
              <a:t>‹#›</a:t>
            </a:fld>
            <a:endParaRPr lang="de-DE" sz="800" b="0" dirty="0">
              <a:latin typeface="+mn-lt"/>
            </a:endParaRPr>
          </a:p>
        </p:txBody>
      </p:sp>
      <p:sp>
        <p:nvSpPr>
          <p:cNvPr id="16" name="Datum">
            <a:extLst>
              <a:ext uri="{FF2B5EF4-FFF2-40B4-BE49-F238E27FC236}">
                <a16:creationId xmlns:a16="http://schemas.microsoft.com/office/drawing/2014/main" id="{FA1F0C9C-216A-4036-B9F8-B7E92D82619D}"/>
              </a:ext>
            </a:extLst>
          </p:cNvPr>
          <p:cNvSpPr txBox="1"/>
          <p:nvPr/>
        </p:nvSpPr>
        <p:spPr>
          <a:xfrm>
            <a:off x="10560213" y="6521807"/>
            <a:ext cx="792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r">
              <a:spcBef>
                <a:spcPts val="0"/>
              </a:spcBef>
              <a:buFontTx/>
              <a:buNone/>
            </a:pPr>
            <a:r>
              <a:rPr lang="de-DE" sz="800" b="0" dirty="0">
                <a:latin typeface="+mn-lt"/>
              </a:rPr>
              <a:t>24.01.2022</a:t>
            </a:r>
          </a:p>
        </p:txBody>
      </p:sp>
      <p:sp>
        <p:nvSpPr>
          <p:cNvPr id="15" name="Bearbeiter und Präsentation">
            <a:extLst>
              <a:ext uri="{FF2B5EF4-FFF2-40B4-BE49-F238E27FC236}">
                <a16:creationId xmlns:a16="http://schemas.microsoft.com/office/drawing/2014/main" id="{5942874B-2F03-4CB3-8E22-62389FCA0E2A}"/>
              </a:ext>
            </a:extLst>
          </p:cNvPr>
          <p:cNvSpPr txBox="1"/>
          <p:nvPr/>
        </p:nvSpPr>
        <p:spPr>
          <a:xfrm>
            <a:off x="839787" y="6521807"/>
            <a:ext cx="900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 algn="l">
              <a:spcBef>
                <a:spcPts val="0"/>
              </a:spcBef>
              <a:buFontTx/>
              <a:buNone/>
            </a:pPr>
            <a:r>
              <a:rPr lang="de-DE" sz="800" b="0" dirty="0" err="1">
                <a:latin typeface="+mn-lt"/>
              </a:rPr>
              <a:t>Yangkong</a:t>
            </a:r>
            <a:r>
              <a:rPr lang="de-DE" sz="800" b="0" dirty="0">
                <a:latin typeface="+mn-lt"/>
              </a:rPr>
              <a:t> Wang    |    Konfiguration als Werkzeug der künstlichen Intelligenz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A8F9A1-B8D7-485B-8A4C-BBEFE227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8BBCBA7C-65E1-4216-ADAA-617BD3A6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268413"/>
            <a:ext cx="10512426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F08AB8-D08F-884C-AF36-11059FF2E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629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0" pos="529" userDrawn="1">
          <p15:clr>
            <a:srgbClr val="A4A3A4"/>
          </p15:clr>
        </p15:guide>
        <p15:guide id="61" orient="horz" pos="3974" userDrawn="1">
          <p15:clr>
            <a:srgbClr val="A4A3A4"/>
          </p15:clr>
        </p15:guide>
        <p15:guide id="62" orient="horz" pos="210" userDrawn="1">
          <p15:clr>
            <a:srgbClr val="A4A3A4"/>
          </p15:clr>
        </p15:guide>
        <p15:guide id="63" pos="7151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Produktkonfigurator" TargetMode="External"/><Relationship Id="rId13" Type="http://schemas.openxmlformats.org/officeDocument/2006/relationships/hyperlink" Target="https://www.wscad.com/en/automate/" TargetMode="External"/><Relationship Id="rId3" Type="http://schemas.openxmlformats.org/officeDocument/2006/relationships/hyperlink" Target="https://www.volkswagen.de/de/konfigurator.html/__app/der-neue-golf.app" TargetMode="External"/><Relationship Id="rId7" Type="http://schemas.openxmlformats.org/officeDocument/2006/relationships/hyperlink" Target="https://zhuanlan.zhihu.com/p/35965070" TargetMode="External"/><Relationship Id="rId12" Type="http://schemas.openxmlformats.org/officeDocument/2006/relationships/hyperlink" Target="https://www.securityinfowatch.com/video-surveillance/video-analytics/article/21069937/deep-learning-to-the-rescue" TargetMode="External"/><Relationship Id="rId2" Type="http://schemas.openxmlformats.org/officeDocument/2006/relationships/hyperlink" Target="https://www.d-velop.de/blog/digitaler-wandel/alexa-was-ist-kuenstliche-intelligenz/" TargetMode="External"/><Relationship Id="rId16" Type="http://schemas.openxmlformats.org/officeDocument/2006/relationships/hyperlink" Target="https://www.toyotanation.com/threads/auto-lights-or-how-does-techstream-vehicle-configuration-code-work.16430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Roboter#/media/Datei:HONDA_ASIMO.jpg" TargetMode="External"/><Relationship Id="rId11" Type="http://schemas.openxmlformats.org/officeDocument/2006/relationships/hyperlink" Target="https://www.mathworks.com/discovery/reinforcement-learning.html" TargetMode="External"/><Relationship Id="rId5" Type="http://schemas.openxmlformats.org/officeDocument/2006/relationships/hyperlink" Target="https://wirtschaftslexikon.gabler.de/definition/wissensbasiertes-system-49530" TargetMode="External"/><Relationship Id="rId15" Type="http://schemas.openxmlformats.org/officeDocument/2006/relationships/hyperlink" Target="https://www.doubleslash.de/leistungen/online-konfigurator/" TargetMode="External"/><Relationship Id="rId10" Type="http://schemas.openxmlformats.org/officeDocument/2006/relationships/hyperlink" Target="https://www.kfz-betrieb.vogel.de/vw-handel-soll-sich-nicht-mehr-mit-der-fahrzeug-konfiguration-aufhalten-muessen-a-893333/" TargetMode="External"/><Relationship Id="rId4" Type="http://schemas.openxmlformats.org/officeDocument/2006/relationships/hyperlink" Target="https://www.buchreport.de/news/it-kuenstliche-intelligenz-was-ist-moeglich/" TargetMode="External"/><Relationship Id="rId9" Type="http://schemas.openxmlformats.org/officeDocument/2006/relationships/hyperlink" Target="https://de.wikipedia.org/wiki/Produktkonfigurator#/media/Datei:Produktkonfiguration-CAD-Automation-Objektarten-in-massgeschneiderten-Produkten.jpg" TargetMode="External"/><Relationship Id="rId14" Type="http://schemas.openxmlformats.org/officeDocument/2006/relationships/hyperlink" Target="https://sites.google.com/site/kiransitgssite/16-artificial-intelligence-robotics/02-expert-system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29362532_Designing_neural_network_based_decoders_for_surface_codes/figures?lo=1" TargetMode="External"/><Relationship Id="rId3" Type="http://schemas.openxmlformats.org/officeDocument/2006/relationships/hyperlink" Target="https://www.researchgate.net/publication/322248919_Deep_Learning-Based_Recommendation_Current_Issues_and_Challenges" TargetMode="External"/><Relationship Id="rId7" Type="http://schemas.openxmlformats.org/officeDocument/2006/relationships/hyperlink" Target="https://www.oreilly.com/library/view/hands-on-reinforcement-learning/9781788836524/a089ac1d-f4a0-44b5-999f-e70a7f25ab62.xhtml" TargetMode="External"/><Relationship Id="rId2" Type="http://schemas.openxmlformats.org/officeDocument/2006/relationships/hyperlink" Target="https://wirtschaftslexikon.gabler.de/definition/wissenserwerbskomponente-482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Recurrent_neural_network_unfold.svg" TargetMode="External"/><Relationship Id="rId5" Type="http://schemas.openxmlformats.org/officeDocument/2006/relationships/hyperlink" Target="https://www.apsf.org/article/pro-con-debate-pro-artificial-intelligence-ai-in-health-care/" TargetMode="External"/><Relationship Id="rId4" Type="http://schemas.openxmlformats.org/officeDocument/2006/relationships/hyperlink" Target="https://www.porsche.com/international/modelstart/all/?modelrange=91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customXml" Target="../ink/ink2.xml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64CCA-1948-48FA-8A80-64294DECF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213" y="4292600"/>
            <a:ext cx="6407999" cy="780983"/>
          </a:xfrm>
        </p:spPr>
        <p:txBody>
          <a:bodyPr anchor="t">
            <a:normAutofit/>
          </a:bodyPr>
          <a:lstStyle/>
          <a:p>
            <a:r>
              <a:rPr lang="de-DE" altLang="zh-CN" dirty="0">
                <a:effectLst/>
              </a:rPr>
              <a:t>Konfiguration als Werkzeug der künstlichen Intelligenz</a:t>
            </a:r>
            <a:endParaRPr lang="de-DE" dirty="0"/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891A9A17-0A70-4B8D-91FA-1E934EB58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213" y="5445559"/>
            <a:ext cx="6408738" cy="830997"/>
          </a:xfrm>
        </p:spPr>
        <p:txBody>
          <a:bodyPr/>
          <a:lstStyle/>
          <a:p>
            <a:pPr>
              <a:defRPr/>
            </a:pPr>
            <a:r>
              <a:rPr lang="de-DE" altLang="zh-CN" dirty="0"/>
              <a:t>Vorstellungsgespräch, </a:t>
            </a:r>
            <a:r>
              <a:rPr lang="en-US" altLang="zh-CN" dirty="0"/>
              <a:t>24</a:t>
            </a:r>
            <a:r>
              <a:rPr lang="de-DE" altLang="zh-CN" dirty="0"/>
              <a:t>.01.202</a:t>
            </a:r>
            <a:r>
              <a:rPr lang="en-US" altLang="zh-CN" dirty="0"/>
              <a:t>2</a:t>
            </a:r>
            <a:endParaRPr lang="de-DE" altLang="zh-CN" dirty="0"/>
          </a:p>
          <a:p>
            <a:pPr>
              <a:defRPr/>
            </a:pPr>
            <a:r>
              <a:rPr lang="de-DE" altLang="zh-CN" dirty="0"/>
              <a:t>Yangkong Wang</a:t>
            </a:r>
          </a:p>
          <a:p>
            <a:endParaRPr lang="en-US" dirty="0"/>
          </a:p>
        </p:txBody>
      </p:sp>
      <p:pic>
        <p:nvPicPr>
          <p:cNvPr id="7" name="图片占位符 6" descr="图片包含 游戏机, 激光, 场景&#10;&#10;描述已自动生成">
            <a:extLst>
              <a:ext uri="{FF2B5EF4-FFF2-40B4-BE49-F238E27FC236}">
                <a16:creationId xmlns:a16="http://schemas.microsoft.com/office/drawing/2014/main" id="{111A48C3-2DAE-4D9D-8CEE-1882EC19F9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>
            <a:fillRect/>
          </a:stretch>
        </p:blipFill>
        <p:spPr/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E111C5-3C4E-4077-89BA-3A231A7BF465}"/>
              </a:ext>
            </a:extLst>
          </p:cNvPr>
          <p:cNvSpPr txBox="1"/>
          <p:nvPr/>
        </p:nvSpPr>
        <p:spPr>
          <a:xfrm>
            <a:off x="11979563" y="4076700"/>
            <a:ext cx="424873" cy="326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[1]</a:t>
            </a:r>
            <a:endParaRPr lang="zh-CN" altLang="en-US" sz="1000" dirty="0" err="1"/>
          </a:p>
        </p:txBody>
      </p:sp>
    </p:spTree>
    <p:extLst>
      <p:ext uri="{BB962C8B-B14F-4D97-AF65-F5344CB8AC3E}">
        <p14:creationId xmlns:p14="http://schemas.microsoft.com/office/powerpoint/2010/main" val="495311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E6CE3-BC33-42B5-B28E-A1E54E79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Quellenverzeichnis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4F2032-4CD8-47BC-81D1-9AE4F48C85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7" y="836612"/>
            <a:ext cx="10512426" cy="6021387"/>
          </a:xfrm>
        </p:spPr>
        <p:txBody>
          <a:bodyPr/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https://www.d-velop.de/blog/digitaler-wandel/alexa-was-ist-kuenstliche-intelligenz/</a:t>
            </a:r>
            <a:endParaRPr lang="en-US" altLang="zh-CN" dirty="0"/>
          </a:p>
          <a:p>
            <a:r>
              <a:rPr lang="en-US" altLang="zh-CN" dirty="0"/>
              <a:t>[2]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https://www.volkswagen.de/de/konfigurator.html/__app/der-neue-golf.app</a:t>
            </a:r>
            <a:endParaRPr lang="en-US" altLang="zh-CN" dirty="0"/>
          </a:p>
          <a:p>
            <a:r>
              <a:rPr lang="en-US" altLang="zh-CN" dirty="0"/>
              <a:t>[3] </a:t>
            </a: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https://www.buchreport.de/news/it-kuenstliche-intelligenz-was-ist-moeglich/</a:t>
            </a:r>
            <a:endParaRPr lang="en-US" altLang="zh-CN" dirty="0"/>
          </a:p>
          <a:p>
            <a:r>
              <a:rPr lang="de-DE" altLang="zh-CN" dirty="0"/>
              <a:t>[</a:t>
            </a:r>
            <a:r>
              <a:rPr lang="en-US" altLang="zh-CN" dirty="0"/>
              <a:t>4</a:t>
            </a:r>
            <a:r>
              <a:rPr lang="de-DE" altLang="zh-CN" dirty="0"/>
              <a:t>] </a:t>
            </a:r>
            <a:r>
              <a:rPr lang="de-DE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https://wirtschaftslexikon.gabler.de/definition/wissensbasiertes-system-49530</a:t>
            </a:r>
            <a:endParaRPr lang="de-DE" altLang="zh-CN" dirty="0"/>
          </a:p>
          <a:p>
            <a:r>
              <a:rPr lang="de-DE" altLang="zh-CN" dirty="0"/>
              <a:t>[</a:t>
            </a:r>
            <a:r>
              <a:rPr lang="en-US" altLang="zh-CN" dirty="0"/>
              <a:t>5</a:t>
            </a:r>
            <a:r>
              <a:rPr lang="de-DE" altLang="zh-CN" dirty="0"/>
              <a:t>] </a:t>
            </a:r>
            <a:r>
              <a:rPr lang="de-DE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https://de.wikipedia.org/wiki/Roboter#/media/Datei:HONDA_ASIMO.jpg</a:t>
            </a:r>
            <a:endParaRPr lang="de-DE" altLang="zh-CN" dirty="0"/>
          </a:p>
          <a:p>
            <a:r>
              <a:rPr lang="de-DE" altLang="zh-CN" dirty="0"/>
              <a:t>[</a:t>
            </a:r>
            <a:r>
              <a:rPr lang="en-US" altLang="zh-CN" dirty="0"/>
              <a:t>6</a:t>
            </a:r>
            <a:r>
              <a:rPr lang="de-DE" altLang="zh-CN" dirty="0"/>
              <a:t>] </a:t>
            </a:r>
            <a:r>
              <a:rPr lang="de-DE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https://www.d-velop.de/blog/digitaler-wandel/alexa-was-ist-kuenstliche-intelligenz/</a:t>
            </a:r>
            <a:endParaRPr lang="de-DE" altLang="zh-CN" dirty="0"/>
          </a:p>
          <a:p>
            <a:r>
              <a:rPr lang="en-US" altLang="zh-CN" dirty="0"/>
              <a:t>[7] </a:t>
            </a: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https://zhuanlan.zhihu.com/p/35965070</a:t>
            </a:r>
            <a:endParaRPr lang="en-US" altLang="zh-CN" dirty="0"/>
          </a:p>
          <a:p>
            <a:r>
              <a:rPr lang="en-US" altLang="zh-CN" dirty="0"/>
              <a:t>[8] </a:t>
            </a: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https://de.wikipedia.org/wiki/Produktkonfigurator</a:t>
            </a:r>
            <a:endParaRPr lang="en-US" altLang="zh-CN" dirty="0"/>
          </a:p>
          <a:p>
            <a:r>
              <a:rPr lang="en-US" altLang="zh-CN" dirty="0"/>
              <a:t>[9] </a:t>
            </a: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https://de.wikipedia.org/wiki/Produktkonfigurator#/media/Datei:Produktkonfiguration-CAD-Automation-Objektarten-in-massgeschneiderten-Produkten.jpg</a:t>
            </a:r>
            <a:endParaRPr lang="en-US" altLang="zh-CN" dirty="0"/>
          </a:p>
          <a:p>
            <a:r>
              <a:rPr lang="en-US" altLang="zh-CN" dirty="0"/>
              <a:t>[10] </a:t>
            </a: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https://www.kfz-betrieb.vogel.de/vw-handel-soll-sich-nicht-mehr-mit-der-fahrzeug-konfiguration-aufhalten-muessen-a-893333/</a:t>
            </a:r>
            <a:endParaRPr lang="en-US" altLang="zh-CN" dirty="0"/>
          </a:p>
          <a:p>
            <a:r>
              <a:rPr lang="en-US" altLang="zh-CN" dirty="0"/>
              <a:t>[11] </a:t>
            </a: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https://www.mathworks.com/discovery/reinforcement-learning.html</a:t>
            </a:r>
            <a:endParaRPr lang="en-US" altLang="zh-CN" dirty="0"/>
          </a:p>
          <a:p>
            <a:r>
              <a:rPr lang="en-US" altLang="zh-CN" dirty="0"/>
              <a:t>[12] </a:t>
            </a:r>
            <a:r>
              <a:rPr lang="en-US" altLang="zh-CN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https://www.securityinfowatch.com/video-surveillance/video-analytics/article/21069937/deep-learning-to-the-rescue</a:t>
            </a:r>
            <a:endParaRPr lang="en-US" altLang="zh-CN" dirty="0"/>
          </a:p>
          <a:p>
            <a:r>
              <a:rPr lang="en-US" altLang="zh-CN" dirty="0"/>
              <a:t>[13] </a:t>
            </a: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https://www.wscad.com/en/automate/</a:t>
            </a:r>
            <a:endParaRPr lang="en-US" altLang="zh-CN" dirty="0"/>
          </a:p>
          <a:p>
            <a:r>
              <a:rPr lang="en-US" altLang="zh-CN" dirty="0"/>
              <a:t>[14]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https://sites.google.com/site/kiransitgssite/16-artificial-intelligence-robotics/02-expert-systems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[15] </a:t>
            </a:r>
            <a:r>
              <a:rPr lang="en-US" altLang="zh-CN" dirty="0">
                <a:solidFill>
                  <a:srgbClr val="00000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https://www.doubleslash.de/leistungen/online-konfigurator/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[16] </a:t>
            </a:r>
            <a:r>
              <a:rPr lang="en-US" altLang="zh-CN" dirty="0">
                <a:solidFill>
                  <a:srgbClr val="000000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https://www.toyotanation.com/threads/auto-lights-or-how-does-techstream-vehicle-configuration-code-work.1643022/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1568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B5FA6-4367-4D23-9E4D-351408BE2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Quellenverzeichnis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2F7100-7D6A-488F-A279-9F3574590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7" y="836613"/>
            <a:ext cx="10512426" cy="5472112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[17] Mertins, K., &amp; Baltes, G. (2009). Productivity in Sales based on interoperability. International Journal of Interoperability in Business Information Systems, 4(2)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[18] </a:t>
            </a:r>
            <a:r>
              <a:rPr lang="en-US" altLang="zh-CN" dirty="0">
                <a:solidFill>
                  <a:srgbClr val="0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https://wirtschaftslexikon.gabler.de/definition/wissenserwerbskomponente-48210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[19] </a:t>
            </a:r>
            <a:r>
              <a:rPr lang="en-US" altLang="zh-CN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https://www.researchgate.net/publication/322248919_Deep_Learning-Based_Recommendation_Current_Issues_and_Challenges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[20] </a:t>
            </a:r>
            <a:r>
              <a:rPr lang="en-US" altLang="zh-CN" dirty="0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https://www.porsche.com/international/modelstart/all/?modelrange=911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[21] </a:t>
            </a:r>
            <a:r>
              <a:rPr lang="en-US" altLang="zh-CN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https://www.apsf.org/article/pro-con-debate-pro-artificial-intelligence-ai-in-health-care/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/>
              <a:t>[22] </a:t>
            </a: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https://commons.wikimedia.org/wiki/File:Recurrent_neural_network_unfold.svg</a:t>
            </a:r>
            <a:endParaRPr lang="en-US" altLang="zh-CN" dirty="0"/>
          </a:p>
          <a:p>
            <a:r>
              <a:rPr lang="en-US" altLang="zh-CN" dirty="0">
                <a:solidFill>
                  <a:srgbClr val="000000"/>
                </a:solidFill>
              </a:rPr>
              <a:t>[23] </a:t>
            </a:r>
            <a:r>
              <a:rPr lang="en-US" altLang="zh-CN" dirty="0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https://www.oreilly.com/library</a:t>
            </a: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/view/hands-on-reinforcement-learning</a:t>
            </a:r>
            <a:r>
              <a:rPr lang="en-US" altLang="zh-CN" dirty="0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/9781788836524/a089ac1d-f4a0-44b5-999f-e70a7f25ab62.xhtml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[24] </a:t>
            </a:r>
            <a:r>
              <a:rPr lang="en-US" altLang="zh-CN" dirty="0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https://www.researchgate.net/publication/329362532_Designing_neural_network_based_decoders_for_surface_codes/figures?lo=1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89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电子设备的屏幕&#10;&#10;中度可信度描述已自动生成">
            <a:extLst>
              <a:ext uri="{FF2B5EF4-FFF2-40B4-BE49-F238E27FC236}">
                <a16:creationId xmlns:a16="http://schemas.microsoft.com/office/drawing/2014/main" id="{8F52FB28-02E1-4DDA-B802-FF75FF890A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4" b="20604"/>
          <a:stretch>
            <a:fillRect/>
          </a:stretch>
        </p:blipFill>
        <p:spPr>
          <a:xfrm>
            <a:off x="0" y="0"/>
            <a:ext cx="12192000" cy="4076700"/>
          </a:xfr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0723385-6943-401D-B753-7EC226FF055A}"/>
              </a:ext>
            </a:extLst>
          </p:cNvPr>
          <p:cNvSpPr txBox="1"/>
          <p:nvPr/>
        </p:nvSpPr>
        <p:spPr>
          <a:xfrm>
            <a:off x="11831781" y="4082472"/>
            <a:ext cx="332509" cy="295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[21]</a:t>
            </a:r>
            <a:endParaRPr lang="zh-CN" altLang="en-US" sz="1000" dirty="0" err="1"/>
          </a:p>
        </p:txBody>
      </p:sp>
    </p:spTree>
    <p:extLst>
      <p:ext uri="{BB962C8B-B14F-4D97-AF65-F5344CB8AC3E}">
        <p14:creationId xmlns:p14="http://schemas.microsoft.com/office/powerpoint/2010/main" val="268141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7641C-CCB7-417E-9BDD-3D86E77F7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Recurrent Neural Network(RNN) anstatt if–then rules </a:t>
            </a:r>
            <a:br>
              <a:rPr lang="en-US" altLang="zh-CN" dirty="0">
                <a:solidFill>
                  <a:schemeClr val="tx1"/>
                </a:solidFill>
              </a:rPr>
            </a:br>
            <a:br>
              <a:rPr lang="en-US" altLang="zh-CN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de-DE" altLang="zh-CN" sz="1800" dirty="0">
                <a:solidFill>
                  <a:srgbClr val="000000"/>
                </a:solidFill>
              </a:rPr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C94A4EE-44C2-48A3-B0D0-A966A00F0935}"/>
                  </a:ext>
                </a:extLst>
              </p:cNvPr>
              <p:cNvSpPr txBox="1"/>
              <p:nvPr/>
            </p:nvSpPr>
            <p:spPr>
              <a:xfrm>
                <a:off x="839787" y="2204119"/>
                <a:ext cx="3055143" cy="6258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>
                    <a:solidFill>
                      <a:schemeClr val="tx1"/>
                    </a:solidFill>
                  </a:rPr>
                  <a:t>FNN(</a:t>
                </a:r>
                <a:r>
                  <a:rPr lang="de-DE" altLang="zh-CN" dirty="0"/>
                  <a:t>Feedforward Neural Network</a:t>
                </a:r>
                <a:r>
                  <a:rPr lang="en-US" altLang="zh-CN" b="0" dirty="0">
                    <a:solidFill>
                      <a:schemeClr val="tx1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Activation(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+b)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C94A4EE-44C2-48A3-B0D0-A966A00F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204119"/>
                <a:ext cx="3055143" cy="625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B3764340-0DFA-41D2-823D-52C4790E5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43"/>
          <a:stretch/>
        </p:blipFill>
        <p:spPr>
          <a:xfrm>
            <a:off x="5059193" y="4271506"/>
            <a:ext cx="6291181" cy="178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61271E2-6D14-4784-BA4E-54006E27AC38}"/>
                  </a:ext>
                </a:extLst>
              </p:cNvPr>
              <p:cNvSpPr txBox="1"/>
              <p:nvPr/>
            </p:nvSpPr>
            <p:spPr>
              <a:xfrm>
                <a:off x="846307" y="4887801"/>
                <a:ext cx="3052801" cy="5445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>
                    <a:solidFill>
                      <a:schemeClr val="tx1"/>
                    </a:solidFill>
                  </a:rPr>
                  <a:t>RNN(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Recurrent Neural Network</a:t>
                </a:r>
                <a:r>
                  <a:rPr lang="en-US" altLang="zh-CN" sz="1400" b="0" dirty="0">
                    <a:solidFill>
                      <a:schemeClr val="tx1"/>
                    </a:solidFill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61271E2-6D14-4784-BA4E-54006E27A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07" y="4887801"/>
                <a:ext cx="3052801" cy="544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>
            <a:extLst>
              <a:ext uri="{FF2B5EF4-FFF2-40B4-BE49-F238E27FC236}">
                <a16:creationId xmlns:a16="http://schemas.microsoft.com/office/drawing/2014/main" id="{09A204F0-916B-4190-A3EE-71872730C757}"/>
              </a:ext>
            </a:extLst>
          </p:cNvPr>
          <p:cNvSpPr/>
          <p:nvPr/>
        </p:nvSpPr>
        <p:spPr>
          <a:xfrm>
            <a:off x="2262578" y="3258270"/>
            <a:ext cx="2792436" cy="1228351"/>
          </a:xfrm>
          <a:prstGeom prst="ellipse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sz="1000" b="1" dirty="0">
                <a:solidFill>
                  <a:schemeClr val="tx1"/>
                </a:solidFill>
              </a:rPr>
              <a:t>Nichtlineare Funktion</a:t>
            </a:r>
            <a:r>
              <a:rPr lang="zh-CN" altLang="en-US" sz="1000" b="1" dirty="0">
                <a:solidFill>
                  <a:schemeClr val="tx1"/>
                </a:solidFill>
              </a:rPr>
              <a:t>：</a:t>
            </a:r>
            <a:endParaRPr lang="en-US" altLang="zh-CN" sz="1000" b="1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Sigmoid</a:t>
            </a:r>
            <a:r>
              <a:rPr lang="zh-CN" altLang="en-US" sz="1000" dirty="0">
                <a:solidFill>
                  <a:schemeClr val="tx1"/>
                </a:solidFill>
              </a:rPr>
              <a:t>：</a:t>
            </a:r>
            <a:r>
              <a:rPr lang="en-US" altLang="zh-CN" sz="1000" dirty="0">
                <a:solidFill>
                  <a:schemeClr val="tx1"/>
                </a:solidFill>
              </a:rPr>
              <a:t>f(x)=1/(1+e^-x)</a:t>
            </a:r>
          </a:p>
          <a:p>
            <a:r>
              <a:rPr lang="en-US" altLang="zh-CN" sz="1000" dirty="0">
                <a:solidFill>
                  <a:schemeClr val="tx1"/>
                </a:solidFill>
              </a:rPr>
              <a:t>Tanh</a:t>
            </a:r>
            <a:r>
              <a:rPr lang="zh-CN" altLang="en-US" sz="1000" dirty="0">
                <a:solidFill>
                  <a:schemeClr val="tx1"/>
                </a:solidFill>
              </a:rPr>
              <a:t>：</a:t>
            </a:r>
            <a:r>
              <a:rPr lang="en-US" altLang="zh-CN" sz="1000" dirty="0">
                <a:solidFill>
                  <a:schemeClr val="tx1"/>
                </a:solidFill>
              </a:rPr>
              <a:t>tanh(x)=2/(1+e^(-2x)) -1</a:t>
            </a:r>
            <a:endParaRPr lang="zh-CN" altLang="en-US" sz="1000" dirty="0">
              <a:solidFill>
                <a:schemeClr val="tx1"/>
              </a:solidFill>
            </a:endParaRPr>
          </a:p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…</a:t>
            </a:r>
            <a:endParaRPr lang="zh-CN" altLang="en-US" sz="1000" dirty="0">
              <a:solidFill>
                <a:schemeClr val="tx1"/>
              </a:solidFill>
            </a:endParaRPr>
          </a:p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736CF70-3D54-4A45-9288-7BF3B4F582F3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487055" y="4306733"/>
            <a:ext cx="1184466" cy="943761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E9EBDFB-9286-4E49-94A3-F01BC664560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282175" y="2768186"/>
            <a:ext cx="1389346" cy="669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箭头: 下 18">
            <a:extLst>
              <a:ext uri="{FF2B5EF4-FFF2-40B4-BE49-F238E27FC236}">
                <a16:creationId xmlns:a16="http://schemas.microsoft.com/office/drawing/2014/main" id="{E53BF14A-4AB0-4FDB-9DEE-1C474F327654}"/>
              </a:ext>
            </a:extLst>
          </p:cNvPr>
          <p:cNvSpPr/>
          <p:nvPr/>
        </p:nvSpPr>
        <p:spPr>
          <a:xfrm>
            <a:off x="846307" y="3244691"/>
            <a:ext cx="1047245" cy="122835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ED05C-67B1-4E4C-9B5D-E251B63B0F79}"/>
              </a:ext>
            </a:extLst>
          </p:cNvPr>
          <p:cNvSpPr txBox="1"/>
          <p:nvPr/>
        </p:nvSpPr>
        <p:spPr>
          <a:xfrm>
            <a:off x="11067235" y="6085564"/>
            <a:ext cx="553237" cy="398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[22]</a:t>
            </a:r>
            <a:endParaRPr lang="zh-CN" altLang="en-US" sz="1000" dirty="0" err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0BCF7A-3E7F-4764-B893-7FB96B67D4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6" t="10632" r="5764" b="18458"/>
          <a:stretch/>
        </p:blipFill>
        <p:spPr>
          <a:xfrm>
            <a:off x="5059192" y="1510653"/>
            <a:ext cx="6291182" cy="2012745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786B3862-BC6B-4E06-B00D-845BA4BD7867}"/>
              </a:ext>
            </a:extLst>
          </p:cNvPr>
          <p:cNvSpPr/>
          <p:nvPr/>
        </p:nvSpPr>
        <p:spPr>
          <a:xfrm>
            <a:off x="3899108" y="2344233"/>
            <a:ext cx="1160084" cy="35098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C8A02083-0111-4C0F-9517-BCFB37F400A2}"/>
              </a:ext>
            </a:extLst>
          </p:cNvPr>
          <p:cNvSpPr/>
          <p:nvPr/>
        </p:nvSpPr>
        <p:spPr>
          <a:xfrm>
            <a:off x="3894930" y="4976705"/>
            <a:ext cx="1160084" cy="35098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91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F1857-9404-43AA-844B-C8939163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>
                <a:latin typeface="arial" panose="020B0604020202020204" pitchFamily="34" charset="0"/>
              </a:rPr>
              <a:t>BPTT</a:t>
            </a:r>
            <a:r>
              <a:rPr lang="zh-CN" altLang="en-US" dirty="0">
                <a:latin typeface="arial" panose="020B0604020202020204" pitchFamily="34" charset="0"/>
              </a:rPr>
              <a:t>（</a:t>
            </a:r>
            <a:r>
              <a:rPr lang="de-DE" altLang="zh-CN" dirty="0">
                <a:latin typeface="arial" panose="020B0604020202020204" pitchFamily="34" charset="0"/>
              </a:rPr>
              <a:t>Backpropagation Through Time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7C0472-032B-4912-93C2-87601457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184947"/>
            <a:ext cx="4326868" cy="242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709BB19-7F30-42B9-A807-FE7326E49C4A}"/>
                  </a:ext>
                </a:extLst>
              </p:cNvPr>
              <p:cNvSpPr/>
              <p:nvPr/>
            </p:nvSpPr>
            <p:spPr>
              <a:xfrm>
                <a:off x="1513440" y="1280956"/>
                <a:ext cx="2780884" cy="82616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1200" b="1" dirty="0">
                    <a:solidFill>
                      <a:schemeClr val="tx1"/>
                    </a:solidFill>
                  </a:rPr>
                  <a:t>1. Output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 err="1"/>
              </a:p>
              <a:p>
                <a:pPr algn="ctr"/>
                <a:endParaRPr lang="en-US" altLang="zh-CN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zh-CN" altLang="en-US" sz="14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709BB19-7F30-42B9-A807-FE7326E49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40" y="1280956"/>
                <a:ext cx="2780884" cy="82616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EE3D6624-F40D-4BD6-95B6-28831A370E5C}"/>
                  </a:ext>
                </a:extLst>
              </p:cNvPr>
              <p:cNvSpPr/>
              <p:nvPr/>
            </p:nvSpPr>
            <p:spPr>
              <a:xfrm>
                <a:off x="4815729" y="1287130"/>
                <a:ext cx="2780887" cy="82616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1200" b="1" dirty="0">
                    <a:solidFill>
                      <a:schemeClr val="tx1"/>
                    </a:solidFill>
                  </a:rPr>
                  <a:t>2. Cost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zh-CN" altLang="en-US" sz="14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EE3D6624-F40D-4BD6-95B6-28831A370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729" y="1287130"/>
                <a:ext cx="2780887" cy="82616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36DE1C8-2920-465E-9691-367AE16E428E}"/>
                  </a:ext>
                </a:extLst>
              </p:cNvPr>
              <p:cNvSpPr/>
              <p:nvPr/>
            </p:nvSpPr>
            <p:spPr>
              <a:xfrm>
                <a:off x="8118021" y="1280955"/>
                <a:ext cx="2780887" cy="82616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de-DE" altLang="zh-CN" sz="12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3. Gradient descent-Algorithmus</a:t>
                </a:r>
                <a:endParaRPr lang="en-US" altLang="zh-CN" sz="1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altLang="zh-CN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zh-CN" altLang="en-US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36DE1C8-2920-465E-9691-367AE16E4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021" y="1280955"/>
                <a:ext cx="2780887" cy="82616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9FC614E-B577-44DF-B181-E757ACB163FA}"/>
                  </a:ext>
                </a:extLst>
              </p:cNvPr>
              <p:cNvSpPr txBox="1"/>
              <p:nvPr/>
            </p:nvSpPr>
            <p:spPr>
              <a:xfrm>
                <a:off x="5829952" y="2414973"/>
                <a:ext cx="4066483" cy="2109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9FC614E-B577-44DF-B181-E757ACB16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952" y="2414973"/>
                <a:ext cx="4066483" cy="2109634"/>
              </a:xfrm>
              <a:prstGeom prst="rect">
                <a:avLst/>
              </a:prstGeom>
              <a:blipFill>
                <a:blip r:embed="rId6"/>
                <a:stretch>
                  <a:fillRect l="-1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右 21">
            <a:extLst>
              <a:ext uri="{FF2B5EF4-FFF2-40B4-BE49-F238E27FC236}">
                <a16:creationId xmlns:a16="http://schemas.microsoft.com/office/drawing/2014/main" id="{5D1DEA3C-3440-4611-9B5F-FB5CAFEFAA37}"/>
              </a:ext>
            </a:extLst>
          </p:cNvPr>
          <p:cNvSpPr/>
          <p:nvPr/>
        </p:nvSpPr>
        <p:spPr>
          <a:xfrm>
            <a:off x="4302682" y="1584862"/>
            <a:ext cx="509370" cy="25317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1EBDF52-BE7E-4238-9ED9-6853C26C9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82" y="4578078"/>
            <a:ext cx="4369774" cy="1731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6692D1D-4F0E-495E-9975-62CB9E15E837}"/>
                  </a:ext>
                </a:extLst>
              </p:cNvPr>
              <p:cNvSpPr txBox="1"/>
              <p:nvPr/>
            </p:nvSpPr>
            <p:spPr>
              <a:xfrm>
                <a:off x="5166656" y="4578078"/>
                <a:ext cx="6185556" cy="17198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de-DE" altLang="zh-CN" b="1" dirty="0"/>
                  <a:t>Angenommen, die Aktivierungsfunktion ist g = tanh</a:t>
                </a:r>
              </a:p>
              <a:p>
                <a:pPr algn="l"/>
                <a:endParaRPr lang="de-DE" altLang="zh-CN" sz="1600" dirty="0"/>
              </a:p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∏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1600" dirty="0"/>
                  <a:t> </a:t>
                </a:r>
                <a:endParaRPr lang="zh-CN" altLang="en-US" sz="1600" dirty="0" err="1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6692D1D-4F0E-495E-9975-62CB9E15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6" y="4578078"/>
                <a:ext cx="6185556" cy="1719860"/>
              </a:xfrm>
              <a:prstGeom prst="rect">
                <a:avLst/>
              </a:prstGeom>
              <a:blipFill>
                <a:blip r:embed="rId8"/>
                <a:stretch>
                  <a:fillRect l="-4331" t="-2817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>
            <a:extLst>
              <a:ext uri="{FF2B5EF4-FFF2-40B4-BE49-F238E27FC236}">
                <a16:creationId xmlns:a16="http://schemas.microsoft.com/office/drawing/2014/main" id="{DCAFB9EB-07C1-4162-A6D5-AC3D81445ECF}"/>
              </a:ext>
            </a:extLst>
          </p:cNvPr>
          <p:cNvSpPr/>
          <p:nvPr/>
        </p:nvSpPr>
        <p:spPr>
          <a:xfrm>
            <a:off x="7206201" y="4873668"/>
            <a:ext cx="540943" cy="1230188"/>
          </a:xfrm>
          <a:prstGeom prst="leftBrac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894AB8F-38B5-4093-A047-4048819C6ACF}"/>
                  </a:ext>
                </a:extLst>
              </p:cNvPr>
              <p:cNvSpPr txBox="1"/>
              <p:nvPr/>
            </p:nvSpPr>
            <p:spPr>
              <a:xfrm>
                <a:off x="7571257" y="5057021"/>
                <a:ext cx="3780955" cy="9895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dirty="0"/>
                  <a:t>0</a:t>
                </a:r>
                <a:r>
                  <a:rPr lang="zh-CN" altLang="en-US" dirty="0"/>
                  <a:t>，（</a:t>
                </a:r>
                <a:r>
                  <a:rPr lang="en-US" altLang="zh-CN" dirty="0"/>
                  <a:t>t=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dirty="0"/>
                  <a:t>）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verschwindende Gradienten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=</m:t>
                    </m:r>
                    <m:r>
                      <m:rPr>
                        <m:nor/>
                      </m:rPr>
                      <a:rPr lang="zh-CN" altLang="en-US" dirty="0"/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dirty="0"/>
                  <a:t>) exponentielle Gewichtsexplosion</a:t>
                </a:r>
              </a:p>
              <a:p>
                <a:pPr algn="l"/>
                <a:endParaRPr lang="zh-CN" altLang="en-US" dirty="0" err="1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894AB8F-38B5-4093-A047-4048819C6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257" y="5057021"/>
                <a:ext cx="3780955" cy="989508"/>
              </a:xfrm>
              <a:prstGeom prst="rect">
                <a:avLst/>
              </a:prstGeom>
              <a:blipFill>
                <a:blip r:embed="rId9"/>
                <a:stretch>
                  <a:fillRect l="-2903" t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46F9737-D456-49EE-892B-720357D350CA}"/>
              </a:ext>
            </a:extLst>
          </p:cNvPr>
          <p:cNvSpPr txBox="1"/>
          <p:nvPr/>
        </p:nvSpPr>
        <p:spPr>
          <a:xfrm>
            <a:off x="4877052" y="4429033"/>
            <a:ext cx="332509" cy="295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[23]</a:t>
            </a:r>
            <a:endParaRPr lang="zh-CN" altLang="en-US" sz="1000" dirty="0" err="1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6041D1C-A49B-4F36-9D07-8C4CB72EC77F}"/>
              </a:ext>
            </a:extLst>
          </p:cNvPr>
          <p:cNvSpPr/>
          <p:nvPr/>
        </p:nvSpPr>
        <p:spPr>
          <a:xfrm>
            <a:off x="7604974" y="1567451"/>
            <a:ext cx="509370" cy="25317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02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17E8DC9-5203-49F8-B1CD-E62E5C447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542"/>
          <a:stretch/>
        </p:blipFill>
        <p:spPr>
          <a:xfrm>
            <a:off x="839787" y="1265466"/>
            <a:ext cx="10519963" cy="25575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95F7A8-AD60-4EC9-A1DF-EB03393D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Long short-term memory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LSTM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C418A3-10F7-49BF-AE10-E26A3D62CA1E}"/>
              </a:ext>
            </a:extLst>
          </p:cNvPr>
          <p:cNvSpPr txBox="1"/>
          <p:nvPr/>
        </p:nvSpPr>
        <p:spPr>
          <a:xfrm>
            <a:off x="10939039" y="3576802"/>
            <a:ext cx="533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/>
              <a:t>[24]</a:t>
            </a:r>
            <a:endParaRPr lang="zh-CN" altLang="en-US" sz="1000" dirty="0" err="1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F2AAEA2-1C09-466F-A43D-BE05C5F9959B}"/>
              </a:ext>
            </a:extLst>
          </p:cNvPr>
          <p:cNvSpPr/>
          <p:nvPr/>
        </p:nvSpPr>
        <p:spPr>
          <a:xfrm>
            <a:off x="1710561" y="1265465"/>
            <a:ext cx="1110654" cy="249500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0283BC24-CC3F-4894-9050-8AA7870EB3A2}"/>
              </a:ext>
            </a:extLst>
          </p:cNvPr>
          <p:cNvSpPr/>
          <p:nvPr/>
        </p:nvSpPr>
        <p:spPr>
          <a:xfrm>
            <a:off x="2028504" y="3832659"/>
            <a:ext cx="463503" cy="1858233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FBF2A67-005C-464D-B4E3-6BB358EE49B6}"/>
              </a:ext>
            </a:extLst>
          </p:cNvPr>
          <p:cNvSpPr/>
          <p:nvPr/>
        </p:nvSpPr>
        <p:spPr>
          <a:xfrm>
            <a:off x="3046592" y="1265465"/>
            <a:ext cx="1110653" cy="249500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BF51AA8-15A3-4186-8A4C-BFF48CF164C4}"/>
              </a:ext>
            </a:extLst>
          </p:cNvPr>
          <p:cNvSpPr/>
          <p:nvPr/>
        </p:nvSpPr>
        <p:spPr>
          <a:xfrm>
            <a:off x="4465358" y="1265465"/>
            <a:ext cx="1110654" cy="2495006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53126E9B-5F88-4EBD-ACA5-F8F20589904C}"/>
              </a:ext>
            </a:extLst>
          </p:cNvPr>
          <p:cNvSpPr/>
          <p:nvPr/>
        </p:nvSpPr>
        <p:spPr>
          <a:xfrm>
            <a:off x="3441434" y="3841825"/>
            <a:ext cx="463503" cy="1098593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690CF3D-7A56-47C3-BF3D-DF99C95F69DB}"/>
                  </a:ext>
                </a:extLst>
              </p:cNvPr>
              <p:cNvSpPr/>
              <p:nvPr/>
            </p:nvSpPr>
            <p:spPr>
              <a:xfrm>
                <a:off x="2022764" y="5690893"/>
                <a:ext cx="9321089" cy="6178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F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orget 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G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ate 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{0,1}</a:t>
                </a:r>
                <a:r>
                  <a:rPr lang="de-DE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de-DE" altLang="zh-CN" dirty="0">
                  <a:solidFill>
                    <a:schemeClr val="tx1"/>
                  </a:solidFill>
                </a:endParaRPr>
              </a:p>
              <a:p>
                <a:r>
                  <a:rPr lang="de-DE" altLang="zh-CN" dirty="0">
                    <a:solidFill>
                      <a:schemeClr val="tx1"/>
                    </a:solidFill>
                  </a:rPr>
                  <a:t>wie viele der alten Informationen vergessen werden müssen.</a:t>
                </a: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690CF3D-7A56-47C3-BF3D-DF99C95F6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764" y="5690893"/>
                <a:ext cx="9321089" cy="617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6E5E6E3-0F98-43E3-8355-C8F7DCA73CF6}"/>
                  </a:ext>
                </a:extLst>
              </p:cNvPr>
              <p:cNvSpPr/>
              <p:nvPr/>
            </p:nvSpPr>
            <p:spPr>
              <a:xfrm>
                <a:off x="3441433" y="4940418"/>
                <a:ext cx="7902419" cy="6274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Input Gate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r>
                  <a:rPr lang="de-DE" altLang="zh-CN" sz="1400" dirty="0">
                    <a:solidFill>
                      <a:schemeClr val="tx1"/>
                    </a:solidFill>
                  </a:rPr>
                  <a:t>welche neuen Informationen im internen Speicher der Einheit gespeichert werden sollen.</a:t>
                </a:r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6E5E6E3-0F98-43E3-8355-C8F7DCA73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433" y="4940418"/>
                <a:ext cx="7902419" cy="6274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29CC9A2-46F2-45EF-9EA6-79E1FB8D56A9}"/>
                  </a:ext>
                </a:extLst>
              </p:cNvPr>
              <p:cNvSpPr/>
              <p:nvPr/>
            </p:nvSpPr>
            <p:spPr>
              <a:xfrm>
                <a:off x="4788933" y="4188231"/>
                <a:ext cx="6554920" cy="6274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Outpu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t 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G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ate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{-1,1}</a:t>
                </a:r>
                <a:endParaRPr lang="en-US" altLang="zh-CN" sz="1400" b="0" dirty="0">
                  <a:solidFill>
                    <a:schemeClr val="tx1"/>
                  </a:solidFill>
                </a:endParaRPr>
              </a:p>
              <a:p>
                <a:endParaRPr lang="zh-CN" altLang="en-US" sz="14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29CC9A2-46F2-45EF-9EA6-79E1FB8D5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933" y="4188231"/>
                <a:ext cx="6554920" cy="6274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下 15">
            <a:extLst>
              <a:ext uri="{FF2B5EF4-FFF2-40B4-BE49-F238E27FC236}">
                <a16:creationId xmlns:a16="http://schemas.microsoft.com/office/drawing/2014/main" id="{A24BFC80-6C04-4DE5-AE86-5C2264559215}"/>
              </a:ext>
            </a:extLst>
          </p:cNvPr>
          <p:cNvSpPr/>
          <p:nvPr/>
        </p:nvSpPr>
        <p:spPr>
          <a:xfrm>
            <a:off x="4788933" y="3793798"/>
            <a:ext cx="463503" cy="394432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8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磁盘 18">
            <a:extLst>
              <a:ext uri="{FF2B5EF4-FFF2-40B4-BE49-F238E27FC236}">
                <a16:creationId xmlns:a16="http://schemas.microsoft.com/office/drawing/2014/main" id="{037CC0A2-3867-4AFB-BC75-3E0DDFD5FA59}"/>
              </a:ext>
            </a:extLst>
          </p:cNvPr>
          <p:cNvSpPr/>
          <p:nvPr/>
        </p:nvSpPr>
        <p:spPr>
          <a:xfrm>
            <a:off x="8237262" y="5339322"/>
            <a:ext cx="2857897" cy="959878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Kundenindividuelle Massenprodukte</a:t>
            </a:r>
            <a:endParaRPr lang="zh-CN" alt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B34C30B-213E-4A68-87F8-3DF9F2CC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Konfiguratoren schaffen Mehrwert durch Arbeitszeit‐  bzw. Kosteneinsparung sowie durch eine beschleunigte, kosteneffiziente Erstellung von technischen und Angebotsdokumenten.</a:t>
            </a:r>
            <a:br>
              <a:rPr lang="de-DE" altLang="zh-CN" dirty="0"/>
            </a:br>
            <a:br>
              <a:rPr lang="de-DE" altLang="zh-CN" sz="1800" dirty="0"/>
            </a:b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A6D4815-A8A5-464B-9FA0-534819C0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7" y="4997464"/>
            <a:ext cx="1700213" cy="13074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7CEF83-522E-45E6-BBCD-DA68C792B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90" y="4997464"/>
            <a:ext cx="1700213" cy="131511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6D69DF7-E286-4D53-9958-2E518B6A2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194" y="4998721"/>
            <a:ext cx="1589032" cy="13004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720987A-E93B-4448-9570-209F3349CCA4}"/>
              </a:ext>
            </a:extLst>
          </p:cNvPr>
          <p:cNvSpPr txBox="1"/>
          <p:nvPr/>
        </p:nvSpPr>
        <p:spPr>
          <a:xfrm>
            <a:off x="7285506" y="4953925"/>
            <a:ext cx="1589033" cy="13151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800" b="1" dirty="0"/>
              <a:t>…</a:t>
            </a:r>
            <a:endParaRPr lang="zh-CN" altLang="en-US" sz="1800" b="1" dirty="0" err="1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04E1E11-98DC-4D6F-9545-3C88312C5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59"/>
          <a:stretch/>
        </p:blipFill>
        <p:spPr>
          <a:xfrm>
            <a:off x="839787" y="1273654"/>
            <a:ext cx="7140431" cy="3271324"/>
          </a:xfrm>
          <a:prstGeom prst="rect">
            <a:avLst/>
          </a:prstGeom>
        </p:spPr>
      </p:pic>
      <p:graphicFrame>
        <p:nvGraphicFramePr>
          <p:cNvPr id="28" name="图示 27">
            <a:extLst>
              <a:ext uri="{FF2B5EF4-FFF2-40B4-BE49-F238E27FC236}">
                <a16:creationId xmlns:a16="http://schemas.microsoft.com/office/drawing/2014/main" id="{16FE0C14-35D3-4F10-A22A-EBE7D154B5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293824"/>
              </p:ext>
            </p:extLst>
          </p:nvPr>
        </p:nvGraphicFramePr>
        <p:xfrm>
          <a:off x="839786" y="4410519"/>
          <a:ext cx="7140430" cy="721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2" name="箭头: 下 31">
            <a:extLst>
              <a:ext uri="{FF2B5EF4-FFF2-40B4-BE49-F238E27FC236}">
                <a16:creationId xmlns:a16="http://schemas.microsoft.com/office/drawing/2014/main" id="{B5F61F4C-F5F2-439B-BFDE-8E375AC148D0}"/>
              </a:ext>
            </a:extLst>
          </p:cNvPr>
          <p:cNvSpPr/>
          <p:nvPr/>
        </p:nvSpPr>
        <p:spPr>
          <a:xfrm>
            <a:off x="8148304" y="2303913"/>
            <a:ext cx="3035812" cy="301679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de-DE" altLang="zh-CN" sz="1000" b="1" dirty="0">
                <a:solidFill>
                  <a:srgbClr val="000000"/>
                </a:solidFill>
              </a:rPr>
              <a:t>Konfiguratoren</a:t>
            </a:r>
          </a:p>
          <a:p>
            <a:pPr marL="171450" indent="-171450">
              <a:buClr>
                <a:srgbClr val="97C139"/>
              </a:buClr>
              <a:buFont typeface="Arial" panose="020B0604020202020204" pitchFamily="34" charset="0"/>
              <a:buChar char="+"/>
            </a:pPr>
            <a:r>
              <a:rPr lang="de-DE" altLang="zh-CN" sz="1000" dirty="0">
                <a:solidFill>
                  <a:srgbClr val="000000"/>
                </a:solidFill>
                <a:latin typeface="Arial"/>
              </a:rPr>
              <a:t>fehlerfreie Angebote</a:t>
            </a:r>
          </a:p>
          <a:p>
            <a:pPr marL="171450" indent="-171450">
              <a:buClr>
                <a:srgbClr val="97C139"/>
              </a:buClr>
              <a:buFont typeface="Arial" panose="020B0604020202020204" pitchFamily="34" charset="0"/>
              <a:buChar char="+"/>
            </a:pPr>
            <a:r>
              <a:rPr lang="de-DE" altLang="zh-CN" sz="1000" dirty="0">
                <a:solidFill>
                  <a:srgbClr val="000000"/>
                </a:solidFill>
                <a:latin typeface="Arial"/>
              </a:rPr>
              <a:t>kurze Reaktionszeiten</a:t>
            </a:r>
          </a:p>
          <a:p>
            <a:pPr marL="171450" indent="-171450">
              <a:buClr>
                <a:srgbClr val="97C139"/>
              </a:buClr>
              <a:buFont typeface="Arial" panose="020B0604020202020204" pitchFamily="34" charset="0"/>
              <a:buChar char="+"/>
            </a:pPr>
            <a:r>
              <a:rPr lang="de-DE" altLang="zh-CN" sz="1000" dirty="0">
                <a:solidFill>
                  <a:srgbClr val="000000"/>
                </a:solidFill>
                <a:latin typeface="Arial"/>
              </a:rPr>
              <a:t>Minimierung der Reklamationsrate</a:t>
            </a:r>
          </a:p>
          <a:p>
            <a:pPr marL="171450" indent="-171450">
              <a:buClr>
                <a:srgbClr val="97C139"/>
              </a:buClr>
              <a:buFont typeface="Arial" panose="020B0604020202020204" pitchFamily="34" charset="0"/>
              <a:buChar char="+"/>
            </a:pPr>
            <a:r>
              <a:rPr lang="de-DE" altLang="zh-CN" sz="1000" dirty="0">
                <a:solidFill>
                  <a:srgbClr val="000000"/>
                </a:solidFill>
                <a:latin typeface="Arial"/>
              </a:rPr>
              <a:t>Steigerung der Kundenzufriedenheit</a:t>
            </a:r>
          </a:p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C6FB831-2AED-4408-A5F1-F8BBC8DF27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1392" y="4989754"/>
            <a:ext cx="1700213" cy="1315116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E45BAE1-D193-45DD-B709-62C9088AF715}"/>
              </a:ext>
            </a:extLst>
          </p:cNvPr>
          <p:cNvSpPr txBox="1"/>
          <p:nvPr/>
        </p:nvSpPr>
        <p:spPr>
          <a:xfrm>
            <a:off x="7788842" y="4275822"/>
            <a:ext cx="674976" cy="406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[2]</a:t>
            </a:r>
            <a:endParaRPr lang="zh-CN" altLang="en-US" sz="1000" dirty="0" err="1"/>
          </a:p>
        </p:txBody>
      </p:sp>
      <p:sp>
        <p:nvSpPr>
          <p:cNvPr id="3" name="流程图: 磁盘 2">
            <a:extLst>
              <a:ext uri="{FF2B5EF4-FFF2-40B4-BE49-F238E27FC236}">
                <a16:creationId xmlns:a16="http://schemas.microsoft.com/office/drawing/2014/main" id="{65D6FE9B-ED07-4A68-A3EE-CCA3B51BD617}"/>
              </a:ext>
            </a:extLst>
          </p:cNvPr>
          <p:cNvSpPr/>
          <p:nvPr/>
        </p:nvSpPr>
        <p:spPr>
          <a:xfrm>
            <a:off x="8237262" y="1281995"/>
            <a:ext cx="2857897" cy="959878"/>
          </a:xfrm>
          <a:prstGeom prst="flowChartMagneticDisk">
            <a:avLst/>
          </a:prstGeom>
          <a:solidFill>
            <a:schemeClr val="accent6"/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Reine Massenproduktion</a:t>
            </a:r>
            <a:endParaRPr lang="zh-CN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3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127C0-38D8-4E8C-816D-AFD4D6CF4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646911"/>
          </a:xfrm>
        </p:spPr>
        <p:txBody>
          <a:bodyPr/>
          <a:lstStyle/>
          <a:p>
            <a:r>
              <a:rPr lang="de-DE" altLang="zh-CN" dirty="0"/>
              <a:t>KI ermöglicht es Unternehmen, spezifische Produkte für unterschiedliche Kundengruppen mit besten Produkte im Rahmen der Leistungsstandards Zeit, Kosten und Qualität bereitzustellen.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7C5761-DAF8-4896-90C0-305D4DFB61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7" y="1700213"/>
            <a:ext cx="6217734" cy="3370551"/>
          </a:xfrm>
          <a:noFill/>
        </p:spPr>
        <p:txBody>
          <a:bodyPr lIns="89980" tIns="46806" rIns="89980" bIns="46806"/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de-DE" altLang="zh-CN" sz="1600" dirty="0"/>
              <a:t>Grundlagen</a:t>
            </a:r>
          </a:p>
          <a:p>
            <a:pPr marL="501750" lvl="2" indent="-285750">
              <a:buFont typeface="Symbol" panose="05050102010706020507" pitchFamily="18" charset="2"/>
              <a:buChar char="-"/>
            </a:pPr>
            <a:r>
              <a:rPr lang="de-DE" altLang="zh-CN" sz="1600" dirty="0"/>
              <a:t>Konfiguratoren </a:t>
            </a:r>
          </a:p>
          <a:p>
            <a:pPr marL="501750" lvl="2" indent="-285750">
              <a:buFont typeface="Symbol" panose="05050102010706020507" pitchFamily="18" charset="2"/>
              <a:buChar char="-"/>
            </a:pPr>
            <a:r>
              <a:rPr lang="de-DE" altLang="zh-CN" sz="1600" dirty="0"/>
              <a:t>Künstliche Intelligenz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de-DE" altLang="zh-CN" sz="1600" dirty="0"/>
              <a:t>Zusammenhang zwischen KI und Konfigurator</a:t>
            </a:r>
            <a:r>
              <a:rPr lang="en-US" altLang="zh-CN" sz="1600" dirty="0"/>
              <a:t>en</a:t>
            </a:r>
            <a:endParaRPr lang="de-DE" altLang="zh-CN" sz="1600" dirty="0"/>
          </a:p>
          <a:p>
            <a:pPr marL="501750" lvl="2" indent="-285750">
              <a:buFont typeface="Symbol" panose="05050102010706020507" pitchFamily="18" charset="2"/>
              <a:buChar char="-"/>
            </a:pPr>
            <a:r>
              <a:rPr lang="de-DE" altLang="zh-CN" sz="1600" dirty="0"/>
              <a:t>Konfigurator als „Wissensbasiertes System“</a:t>
            </a:r>
          </a:p>
          <a:p>
            <a:pPr marL="501750" lvl="2" indent="-285750">
              <a:buFont typeface="Symbol" panose="05050102010706020507" pitchFamily="18" charset="2"/>
              <a:buChar char="-"/>
            </a:pPr>
            <a:r>
              <a:rPr lang="de-DE" altLang="zh-CN" sz="1600" dirty="0"/>
              <a:t>Entwicklung eines KI-gestützten Konfigurators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de-DE" altLang="zh-CN" sz="1600" dirty="0"/>
              <a:t>Zusammenfassung und Ausblick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n"/>
            </a:pPr>
            <a:endParaRPr lang="de-DE" altLang="zh-CN" sz="16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F079D6-2894-492B-A21D-74EACB705735}"/>
              </a:ext>
            </a:extLst>
          </p:cNvPr>
          <p:cNvSpPr txBox="1"/>
          <p:nvPr/>
        </p:nvSpPr>
        <p:spPr>
          <a:xfrm>
            <a:off x="11202772" y="5070763"/>
            <a:ext cx="674976" cy="406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[3]</a:t>
            </a:r>
            <a:endParaRPr lang="zh-CN" altLang="en-US" sz="1000" dirty="0" err="1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8A89B1F-816E-410A-84C2-C9E4554EA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522" y="1700212"/>
            <a:ext cx="4294692" cy="33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66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BA9EF-1577-41CF-A7F4-5F33AC2D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>
                <a:latin typeface="+mn-lt"/>
                <a:ea typeface="+mn-ea"/>
                <a:cs typeface="+mn-cs"/>
              </a:rPr>
              <a:t>Übertragung der menschlichen Fähigkeiten des Wahrnehmens, Lernens, Denkens, Entscheidens und Handelns auf Maschinen zur Lösung praktischer Aufgaben anstelle von Menschen.</a:t>
            </a:r>
            <a:endParaRPr lang="zh-CN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7F6CE-D68E-4CFF-B020-EEF17A8BFE7B}"/>
              </a:ext>
            </a:extLst>
          </p:cNvPr>
          <p:cNvSpPr/>
          <p:nvPr/>
        </p:nvSpPr>
        <p:spPr>
          <a:xfrm>
            <a:off x="846316" y="1267727"/>
            <a:ext cx="10505895" cy="5250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0" algn="ctr"/>
            <a:r>
              <a:rPr lang="de-DE" altLang="zh-CN" sz="1600" dirty="0">
                <a:solidFill>
                  <a:schemeClr val="tx1"/>
                </a:solidFill>
              </a:rPr>
              <a:t>Künstliche Intelligenz(KI)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010BD2-68AD-43B6-A310-C1A5FDA6F2E9}"/>
              </a:ext>
            </a:extLst>
          </p:cNvPr>
          <p:cNvSpPr/>
          <p:nvPr/>
        </p:nvSpPr>
        <p:spPr>
          <a:xfrm>
            <a:off x="848145" y="1792791"/>
            <a:ext cx="5026181" cy="45159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Teilgebiete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87748B-6F17-4A2F-8701-93232F56214F}"/>
              </a:ext>
            </a:extLst>
          </p:cNvPr>
          <p:cNvSpPr/>
          <p:nvPr/>
        </p:nvSpPr>
        <p:spPr>
          <a:xfrm>
            <a:off x="6315827" y="1792791"/>
            <a:ext cx="5034538" cy="45073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altLang="zh-CN" sz="1600" dirty="0">
                <a:solidFill>
                  <a:schemeClr val="tx1"/>
                </a:solidFill>
              </a:rPr>
              <a:t>Methode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CE7F39-1B1F-4260-AD1D-4485857590D1}"/>
              </a:ext>
            </a:extLst>
          </p:cNvPr>
          <p:cNvSpPr/>
          <p:nvPr/>
        </p:nvSpPr>
        <p:spPr>
          <a:xfrm>
            <a:off x="6313980" y="3821855"/>
            <a:ext cx="1484218" cy="9519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Learning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B1DBAC-CF73-4298-8923-B9A22A46C920}"/>
              </a:ext>
            </a:extLst>
          </p:cNvPr>
          <p:cNvSpPr/>
          <p:nvPr/>
        </p:nvSpPr>
        <p:spPr>
          <a:xfrm>
            <a:off x="6313978" y="5387078"/>
            <a:ext cx="1484218" cy="9130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400" b="0" i="0" dirty="0">
                <a:solidFill>
                  <a:schemeClr val="tx1"/>
                </a:solidFill>
              </a:rPr>
              <a:t>Reinforcement </a:t>
            </a:r>
            <a:r>
              <a:rPr lang="en-US" altLang="zh-CN" sz="1400" dirty="0">
                <a:solidFill>
                  <a:schemeClr val="tx1"/>
                </a:solidFill>
              </a:rPr>
              <a:t>L</a:t>
            </a:r>
            <a:r>
              <a:rPr lang="en-US" altLang="zh-CN" b="0" i="0" dirty="0">
                <a:solidFill>
                  <a:schemeClr val="tx1"/>
                </a:solidFill>
              </a:rPr>
              <a:t>earning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C3FE940-60C5-42FC-AAFC-DDDAA7931166}"/>
              </a:ext>
            </a:extLst>
          </p:cNvPr>
          <p:cNvSpPr/>
          <p:nvPr/>
        </p:nvSpPr>
        <p:spPr>
          <a:xfrm>
            <a:off x="3444116" y="2276246"/>
            <a:ext cx="2426504" cy="5150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Musteranalyse und Mustererkennung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C803D63-24AD-4D91-9D9A-3A1890059BE6}"/>
              </a:ext>
            </a:extLst>
          </p:cNvPr>
          <p:cNvSpPr/>
          <p:nvPr/>
        </p:nvSpPr>
        <p:spPr>
          <a:xfrm>
            <a:off x="848143" y="4485126"/>
            <a:ext cx="2431167" cy="504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0" algn="ctr"/>
            <a:r>
              <a:rPr lang="en-US" altLang="zh-CN" sz="1400" dirty="0">
                <a:solidFill>
                  <a:schemeClr val="tx1"/>
                </a:solidFill>
              </a:rPr>
              <a:t>Robotik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DCF2DB-956B-4818-8EAE-CFD32B7850A0}"/>
              </a:ext>
            </a:extLst>
          </p:cNvPr>
          <p:cNvSpPr/>
          <p:nvPr/>
        </p:nvSpPr>
        <p:spPr>
          <a:xfrm>
            <a:off x="6313979" y="2277362"/>
            <a:ext cx="1484217" cy="931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  <a:p>
            <a:pPr algn="ctr"/>
            <a:r>
              <a:rPr lang="en-US" altLang="zh-CN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lvl="0"/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FD5C830-F1BF-420E-9621-FC1A15C2A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"/>
          <a:stretch/>
        </p:blipFill>
        <p:spPr>
          <a:xfrm>
            <a:off x="846296" y="2785715"/>
            <a:ext cx="2432058" cy="1472639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BA43E693-F82E-46BE-9D54-8266226858D9}"/>
              </a:ext>
            </a:extLst>
          </p:cNvPr>
          <p:cNvSpPr/>
          <p:nvPr/>
        </p:nvSpPr>
        <p:spPr>
          <a:xfrm>
            <a:off x="3440411" y="4485126"/>
            <a:ext cx="2437609" cy="483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Künstliches Leben</a:t>
            </a:r>
            <a:r>
              <a:rPr lang="en-US" altLang="zh-CN" sz="1400" dirty="0">
                <a:solidFill>
                  <a:schemeClr val="tx1"/>
                </a:solidFill>
              </a:rPr>
              <a:t>…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0BC13E-E0D2-4FA7-838E-4741781E8D83}"/>
              </a:ext>
            </a:extLst>
          </p:cNvPr>
          <p:cNvSpPr txBox="1"/>
          <p:nvPr/>
        </p:nvSpPr>
        <p:spPr>
          <a:xfrm>
            <a:off x="3115492" y="4268952"/>
            <a:ext cx="474781" cy="282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[4]</a:t>
            </a:r>
            <a:endParaRPr lang="zh-CN" altLang="en-US" sz="1000" dirty="0" err="1"/>
          </a:p>
        </p:txBody>
      </p:sp>
      <p:pic>
        <p:nvPicPr>
          <p:cNvPr id="22" name="图片 21" descr="图片包含 机器, 物体, 站, 桌子&#10;&#10;描述已自动生成">
            <a:extLst>
              <a:ext uri="{FF2B5EF4-FFF2-40B4-BE49-F238E27FC236}">
                <a16:creationId xmlns:a16="http://schemas.microsoft.com/office/drawing/2014/main" id="{0DA9C155-22F8-4A9C-9F8A-D094115D4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6" y="4979176"/>
            <a:ext cx="2433013" cy="1320957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F7D2AFA-4E0C-4DC7-BC07-E24AC5CBE9CC}"/>
              </a:ext>
            </a:extLst>
          </p:cNvPr>
          <p:cNvSpPr txBox="1"/>
          <p:nvPr/>
        </p:nvSpPr>
        <p:spPr>
          <a:xfrm>
            <a:off x="3287661" y="6075685"/>
            <a:ext cx="409136" cy="2244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[5]</a:t>
            </a:r>
            <a:endParaRPr lang="zh-CN" altLang="en-US" sz="1000" dirty="0" err="1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CA40F50-EEAA-4D28-8524-EB065635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195" y="3820593"/>
            <a:ext cx="3552168" cy="951906"/>
          </a:xfrm>
          <a:prstGeom prst="rect">
            <a:avLst/>
          </a:prstGeom>
        </p:spPr>
      </p:pic>
      <p:pic>
        <p:nvPicPr>
          <p:cNvPr id="41" name="图片 40" descr="图示&#10;&#10;描述已自动生成">
            <a:extLst>
              <a:ext uri="{FF2B5EF4-FFF2-40B4-BE49-F238E27FC236}">
                <a16:creationId xmlns:a16="http://schemas.microsoft.com/office/drawing/2014/main" id="{E9F26D50-E9FE-4D97-833E-C5BC5F735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95" y="5384554"/>
            <a:ext cx="3552168" cy="93312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C4E6D9CD-57D6-415B-AF44-2866DA2CAFEB}"/>
              </a:ext>
            </a:extLst>
          </p:cNvPr>
          <p:cNvSpPr txBox="1"/>
          <p:nvPr/>
        </p:nvSpPr>
        <p:spPr>
          <a:xfrm>
            <a:off x="11150089" y="4778883"/>
            <a:ext cx="266727" cy="2863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[6]</a:t>
            </a:r>
            <a:endParaRPr lang="zh-CN" altLang="en-US" sz="1000" dirty="0" err="1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62FD1A7-4EA5-4DDC-83DB-D2EB6DF4BF67}"/>
              </a:ext>
            </a:extLst>
          </p:cNvPr>
          <p:cNvSpPr txBox="1"/>
          <p:nvPr/>
        </p:nvSpPr>
        <p:spPr>
          <a:xfrm>
            <a:off x="11150089" y="6033189"/>
            <a:ext cx="266727" cy="2863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[7]</a:t>
            </a:r>
            <a:endParaRPr lang="zh-CN" altLang="en-US" sz="1000" dirty="0" err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7AB080-B4C2-4567-A902-19121DE7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4116" y="2791341"/>
            <a:ext cx="2430210" cy="1477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3C823E-C7DD-4822-9507-5892BFF93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411" y="4968581"/>
            <a:ext cx="2430209" cy="13507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4130FC-D7E4-4635-9215-DE45C2618A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081" r="1913" b="21158"/>
          <a:stretch/>
        </p:blipFill>
        <p:spPr>
          <a:xfrm>
            <a:off x="7798196" y="2277362"/>
            <a:ext cx="3549364" cy="92991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1646D54-9DD5-4903-98BF-90C6A8ECD133}"/>
              </a:ext>
            </a:extLst>
          </p:cNvPr>
          <p:cNvSpPr/>
          <p:nvPr/>
        </p:nvSpPr>
        <p:spPr>
          <a:xfrm>
            <a:off x="848144" y="2281384"/>
            <a:ext cx="2430210" cy="504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altLang="zh-CN" sz="1400" dirty="0">
                <a:solidFill>
                  <a:schemeClr val="tx1"/>
                </a:solidFill>
              </a:rPr>
              <a:t>Wissensbasierte System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9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F1F4-9B8C-4970-9F3A-F21CF3F3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"Der Produktkonfigurator dient der IT-Wissens- und Aufgabenintegration mit dem Ziel, die Realisierung individueller Serien- und kundenspezifischer Lösungen zu unterstützen.“</a:t>
            </a:r>
            <a:r>
              <a:rPr lang="en-US" altLang="zh-CN" sz="1000" dirty="0">
                <a:latin typeface="+mn-lt"/>
                <a:ea typeface="+mn-ea"/>
                <a:cs typeface="+mn-cs"/>
              </a:rPr>
              <a:t>[8]</a:t>
            </a:r>
            <a:endParaRPr lang="zh-CN" altLang="en-US" sz="10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7F2648-0D06-4072-84BF-2751D689A60A}"/>
              </a:ext>
            </a:extLst>
          </p:cNvPr>
          <p:cNvSpPr/>
          <p:nvPr/>
        </p:nvSpPr>
        <p:spPr>
          <a:xfrm>
            <a:off x="852051" y="1272777"/>
            <a:ext cx="5116449" cy="214712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0"/>
            <a:r>
              <a:rPr lang="de-DE" altLang="zh-CN" dirty="0">
                <a:solidFill>
                  <a:schemeClr val="tx1"/>
                </a:solidFill>
              </a:rPr>
              <a:t>Konfiguration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C5090F-7AE0-4183-AF14-65C342DC1B46}"/>
              </a:ext>
            </a:extLst>
          </p:cNvPr>
          <p:cNvSpPr/>
          <p:nvPr/>
        </p:nvSpPr>
        <p:spPr>
          <a:xfrm>
            <a:off x="6244860" y="1272777"/>
            <a:ext cx="5107353" cy="213405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0"/>
            <a:r>
              <a:rPr lang="de-DE" altLang="zh-CN" dirty="0">
                <a:solidFill>
                  <a:schemeClr val="tx1"/>
                </a:solidFill>
              </a:rPr>
              <a:t>Konfigurator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A4335F-D23D-4BA6-BF6B-C19AA2CADF79}"/>
              </a:ext>
            </a:extLst>
          </p:cNvPr>
          <p:cNvSpPr/>
          <p:nvPr/>
        </p:nvSpPr>
        <p:spPr>
          <a:xfrm>
            <a:off x="852051" y="5407560"/>
            <a:ext cx="1444195" cy="90116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altLang="en-US" sz="1400" dirty="0"/>
          </a:p>
          <a:p>
            <a:pPr algn="ctr"/>
            <a:r>
              <a:rPr lang="en-US" altLang="en-US" sz="1400" dirty="0"/>
              <a:t>Elektronik-industrie</a:t>
            </a:r>
            <a:endParaRPr lang="zh-CN" altLang="en-US" sz="1400" dirty="0"/>
          </a:p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BC3237-7769-4058-A5A7-CB383BD4A957}"/>
              </a:ext>
            </a:extLst>
          </p:cNvPr>
          <p:cNvSpPr/>
          <p:nvPr/>
        </p:nvSpPr>
        <p:spPr>
          <a:xfrm>
            <a:off x="2622229" y="5407561"/>
            <a:ext cx="1444194" cy="901164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altLang="en-US" sz="1400" dirty="0"/>
          </a:p>
          <a:p>
            <a:pPr algn="ctr"/>
            <a:r>
              <a:rPr lang="en-US" altLang="en-US" sz="1400" dirty="0"/>
              <a:t>Computerindus-trie</a:t>
            </a:r>
            <a:endParaRPr lang="zh-CN" altLang="en-US" sz="1100" dirty="0"/>
          </a:p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53F0EA-E39A-4675-A383-90BE9A7C422F}"/>
              </a:ext>
            </a:extLst>
          </p:cNvPr>
          <p:cNvSpPr/>
          <p:nvPr/>
        </p:nvSpPr>
        <p:spPr>
          <a:xfrm>
            <a:off x="4404670" y="5405115"/>
            <a:ext cx="1444193" cy="906054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0" algn="ctr"/>
            <a:r>
              <a:rPr lang="en-US" altLang="en-US" sz="1400" dirty="0"/>
              <a:t>Telekommunik-ationsindustrie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03AC80-B1B0-419E-85C4-0D4CC16E07F6}"/>
              </a:ext>
            </a:extLst>
          </p:cNvPr>
          <p:cNvSpPr/>
          <p:nvPr/>
        </p:nvSpPr>
        <p:spPr>
          <a:xfrm>
            <a:off x="6220534" y="5407561"/>
            <a:ext cx="1444194" cy="901164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en-US" sz="1400" dirty="0"/>
              <a:t>Vertrieb</a:t>
            </a:r>
            <a:endParaRPr lang="zh-CN" altLang="en-US" sz="1600" dirty="0"/>
          </a:p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4A3FF81-FA9F-4BBC-AA5A-8F2ADC67621D}"/>
              </a:ext>
            </a:extLst>
          </p:cNvPr>
          <p:cNvSpPr/>
          <p:nvPr/>
        </p:nvSpPr>
        <p:spPr>
          <a:xfrm>
            <a:off x="8036399" y="5406957"/>
            <a:ext cx="1533372" cy="889629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0" algn="ctr"/>
            <a:r>
              <a:rPr lang="en-US" altLang="en-US" sz="1600" dirty="0"/>
              <a:t>C</a:t>
            </a:r>
            <a:r>
              <a:rPr lang="en-US" altLang="en-US" sz="1400" dirty="0"/>
              <a:t>hemisches Design</a:t>
            </a:r>
            <a:endParaRPr lang="zh-CN" altLang="en-US" sz="1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5837B0-9F12-44A3-B727-6D6A7BAB5E72}"/>
              </a:ext>
            </a:extLst>
          </p:cNvPr>
          <p:cNvSpPr/>
          <p:nvPr/>
        </p:nvSpPr>
        <p:spPr>
          <a:xfrm>
            <a:off x="9908017" y="5419096"/>
            <a:ext cx="1444195" cy="889629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0" algn="ctr"/>
            <a:r>
              <a:rPr lang="en-US" altLang="en-US" sz="1400" dirty="0"/>
              <a:t>Industrieanlag-enbau</a:t>
            </a:r>
            <a:endParaRPr lang="zh-CN" altLang="en-US" sz="1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ECB6F4-A932-436D-BCAD-CDF8177A4005}"/>
              </a:ext>
            </a:extLst>
          </p:cNvPr>
          <p:cNvSpPr/>
          <p:nvPr/>
        </p:nvSpPr>
        <p:spPr>
          <a:xfrm>
            <a:off x="852052" y="3407269"/>
            <a:ext cx="5116448" cy="1078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0" algn="ctr"/>
            <a:r>
              <a:rPr lang="de-DE" altLang="zh-CN" b="1" dirty="0">
                <a:solidFill>
                  <a:schemeClr val="tx1"/>
                </a:solidFill>
              </a:rPr>
              <a:t>Konfiguration : </a:t>
            </a:r>
            <a:br>
              <a:rPr lang="de-DE" altLang="zh-CN" dirty="0">
                <a:solidFill>
                  <a:schemeClr val="tx1"/>
                </a:solidFill>
              </a:rPr>
            </a:br>
            <a:r>
              <a:rPr lang="de-DE" altLang="zh-CN" dirty="0">
                <a:solidFill>
                  <a:schemeClr val="tx1"/>
                </a:solidFill>
              </a:rPr>
              <a:t>Sonderfall der Entwurfstätigkeit, bei dem das zu konfigurierende Artefakt aus Instanzen eines festen Satzes von wohldefinierten Komponententypen.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8EA9F48-73FE-4E58-A8BC-37460292BAF0}"/>
              </a:ext>
            </a:extLst>
          </p:cNvPr>
          <p:cNvSpPr/>
          <p:nvPr/>
        </p:nvSpPr>
        <p:spPr>
          <a:xfrm>
            <a:off x="6244861" y="3406829"/>
            <a:ext cx="5107352" cy="10787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0" algn="ctr"/>
            <a:r>
              <a:rPr lang="de-DE" altLang="zh-CN" b="1" dirty="0">
                <a:solidFill>
                  <a:schemeClr val="tx1"/>
                </a:solidFill>
              </a:rPr>
              <a:t>Konfigura</a:t>
            </a:r>
            <a:r>
              <a:rPr lang="en-US" altLang="zh-CN" b="1" dirty="0">
                <a:solidFill>
                  <a:schemeClr val="tx1"/>
                </a:solidFill>
              </a:rPr>
              <a:t>tor</a:t>
            </a:r>
            <a:r>
              <a:rPr lang="de-DE" altLang="zh-CN" b="1" dirty="0">
                <a:solidFill>
                  <a:schemeClr val="tx1"/>
                </a:solidFill>
              </a:rPr>
              <a:t> :  </a:t>
            </a:r>
            <a:br>
              <a:rPr lang="de-DE" altLang="zh-CN" dirty="0">
                <a:solidFill>
                  <a:schemeClr val="tx1"/>
                </a:solidFill>
              </a:rPr>
            </a:br>
            <a:r>
              <a:rPr lang="de-DE" altLang="zh-CN" dirty="0">
                <a:solidFill>
                  <a:schemeClr val="tx1"/>
                </a:solidFill>
              </a:rPr>
              <a:t>Werkzeug</a:t>
            </a:r>
            <a:r>
              <a:rPr lang="zh-CN" altLang="de-DE" dirty="0">
                <a:solidFill>
                  <a:schemeClr val="tx1"/>
                </a:solidFill>
              </a:rPr>
              <a:t>，</a:t>
            </a:r>
            <a:r>
              <a:rPr lang="de-DE" altLang="zh-CN" dirty="0">
                <a:solidFill>
                  <a:schemeClr val="tx1"/>
                </a:solidFill>
              </a:rPr>
              <a:t>welches Anwender bei Auslegung (Selektion und Kombination) eines nach Eigenschaften (Anwendungsmerkmale und Ausprägungen) zusammensetzbaren Produktes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4" name="图片 33" descr="图示&#10;&#10;描述已自动生成">
            <a:extLst>
              <a:ext uri="{FF2B5EF4-FFF2-40B4-BE49-F238E27FC236}">
                <a16:creationId xmlns:a16="http://schemas.microsoft.com/office/drawing/2014/main" id="{3A01E53F-FBCA-49BA-9CAA-4C58CAD5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73" y="1229194"/>
            <a:ext cx="3816427" cy="217807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6E9F89F-BAAE-4AA8-9D87-0743B4BB3CDB}"/>
              </a:ext>
            </a:extLst>
          </p:cNvPr>
          <p:cNvSpPr txBox="1"/>
          <p:nvPr/>
        </p:nvSpPr>
        <p:spPr>
          <a:xfrm>
            <a:off x="5594428" y="3183941"/>
            <a:ext cx="748145" cy="2863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[9]</a:t>
            </a:r>
            <a:endParaRPr lang="zh-CN" altLang="en-US" sz="1000" dirty="0" err="1"/>
          </a:p>
        </p:txBody>
      </p:sp>
      <p:sp>
        <p:nvSpPr>
          <p:cNvPr id="39" name="左大括号 38">
            <a:extLst>
              <a:ext uri="{FF2B5EF4-FFF2-40B4-BE49-F238E27FC236}">
                <a16:creationId xmlns:a16="http://schemas.microsoft.com/office/drawing/2014/main" id="{C99F7987-9B6F-4CF3-BB85-2BFDB50DB2B9}"/>
              </a:ext>
            </a:extLst>
          </p:cNvPr>
          <p:cNvSpPr/>
          <p:nvPr/>
        </p:nvSpPr>
        <p:spPr>
          <a:xfrm rot="5400000">
            <a:off x="5843834" y="-71100"/>
            <a:ext cx="504332" cy="10487899"/>
          </a:xfrm>
          <a:prstGeom prst="leftBrace">
            <a:avLst>
              <a:gd name="adj1" fmla="val 8333"/>
              <a:gd name="adj2" fmla="val 50181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7E89F83-C681-47D4-9F1A-0DC1020BC75D}"/>
              </a:ext>
            </a:extLst>
          </p:cNvPr>
          <p:cNvSpPr/>
          <p:nvPr/>
        </p:nvSpPr>
        <p:spPr>
          <a:xfrm>
            <a:off x="3962399" y="4599268"/>
            <a:ext cx="4267200" cy="35638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Konfigurationssystem</a:t>
            </a:r>
            <a:endParaRPr lang="zh-CN" altLang="en-US" sz="1200" dirty="0" err="1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C9BFAF-7E6F-49E0-B3BE-E8CA69A9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26" y="1250925"/>
            <a:ext cx="3953885" cy="215590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89BABD7-5481-4C9E-A306-107C1E3962E9}"/>
              </a:ext>
            </a:extLst>
          </p:cNvPr>
          <p:cNvSpPr txBox="1"/>
          <p:nvPr/>
        </p:nvSpPr>
        <p:spPr>
          <a:xfrm>
            <a:off x="10889524" y="3249849"/>
            <a:ext cx="748145" cy="2863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[10]</a:t>
            </a:r>
            <a:endParaRPr lang="zh-CN" altLang="en-US" sz="1000" dirty="0" err="1"/>
          </a:p>
        </p:txBody>
      </p:sp>
    </p:spTree>
    <p:extLst>
      <p:ext uri="{BB962C8B-B14F-4D97-AF65-F5344CB8AC3E}">
        <p14:creationId xmlns:p14="http://schemas.microsoft.com/office/powerpoint/2010/main" val="311555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28E33-E080-46BF-BD3F-E42D32BF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1800" dirty="0">
                <a:solidFill>
                  <a:schemeClr val="tx1"/>
                </a:solidFill>
              </a:rPr>
              <a:t>Maschine Learning (ML) ist das Studium von Computeralgorithmen, die sich durch Erfahrung und die Verwendung von Daten automatisch verbessern können.</a:t>
            </a:r>
            <a:br>
              <a:rPr lang="zh-CN" altLang="en-US" sz="1800" dirty="0">
                <a:solidFill>
                  <a:schemeClr val="tx1"/>
                </a:solidFill>
              </a:rPr>
            </a:b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499020-AB4B-4936-AA48-2331125658AD}"/>
              </a:ext>
            </a:extLst>
          </p:cNvPr>
          <p:cNvSpPr/>
          <p:nvPr/>
        </p:nvSpPr>
        <p:spPr>
          <a:xfrm>
            <a:off x="848146" y="1268413"/>
            <a:ext cx="10500389" cy="504031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de-DE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Künstliche </a:t>
            </a:r>
            <a:r>
              <a:rPr lang="de-DE" altLang="zh-CN" sz="1600" dirty="0">
                <a:solidFill>
                  <a:schemeClr val="tx1"/>
                </a:solidFill>
              </a:rPr>
              <a:t>Intelligenz</a:t>
            </a:r>
            <a:endParaRPr lang="zh-CN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2F8633-E423-4E6F-A47E-E6F1F963BE48}"/>
              </a:ext>
            </a:extLst>
          </p:cNvPr>
          <p:cNvSpPr/>
          <p:nvPr/>
        </p:nvSpPr>
        <p:spPr>
          <a:xfrm>
            <a:off x="1750867" y="2017642"/>
            <a:ext cx="9592987" cy="42910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</a:t>
            </a:r>
          </a:p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467A04-A52D-4788-AB1A-4AEDC2D67059}"/>
              </a:ext>
            </a:extLst>
          </p:cNvPr>
          <p:cNvSpPr/>
          <p:nvPr/>
        </p:nvSpPr>
        <p:spPr>
          <a:xfrm>
            <a:off x="2332989" y="2794786"/>
            <a:ext cx="1874295" cy="586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altLang="zh-CN" dirty="0">
                <a:solidFill>
                  <a:schemeClr val="tx1"/>
                </a:solidFill>
                <a:latin typeface="arial" panose="020B0604020202020204" pitchFamily="34" charset="0"/>
              </a:rPr>
              <a:t>Unsupervised Learning</a:t>
            </a:r>
            <a:endParaRPr lang="zh-CN" altLang="en-US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9B93EB-FB38-476C-A45C-B91575A2FC3C}"/>
              </a:ext>
            </a:extLst>
          </p:cNvPr>
          <p:cNvSpPr/>
          <p:nvPr/>
        </p:nvSpPr>
        <p:spPr>
          <a:xfrm>
            <a:off x="4333868" y="2790949"/>
            <a:ext cx="1828118" cy="586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altLang="zh-CN" dirty="0">
                <a:solidFill>
                  <a:schemeClr val="tx1"/>
                </a:solidFill>
                <a:latin typeface="arial" panose="020B0604020202020204" pitchFamily="34" charset="0"/>
              </a:rPr>
              <a:t>Supervised Learning</a:t>
            </a:r>
            <a:endParaRPr lang="zh-CN" altLang="en-US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D28C61-984C-4CC0-8C73-6EC76C26E475}"/>
              </a:ext>
            </a:extLst>
          </p:cNvPr>
          <p:cNvSpPr/>
          <p:nvPr/>
        </p:nvSpPr>
        <p:spPr>
          <a:xfrm>
            <a:off x="6288571" y="2795492"/>
            <a:ext cx="1828118" cy="586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altLang="zh-CN" dirty="0">
                <a:solidFill>
                  <a:schemeClr val="tx1"/>
                </a:solidFill>
                <a:latin typeface="arial" panose="020B0604020202020204" pitchFamily="34" charset="0"/>
              </a:rPr>
              <a:t>Reinforcement</a:t>
            </a:r>
            <a:r>
              <a:rPr lang="de-DE" altLang="zh-CN" dirty="0">
                <a:solidFill>
                  <a:schemeClr val="tx1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de-DE" altLang="zh-CN" dirty="0">
                <a:solidFill>
                  <a:schemeClr val="tx1"/>
                </a:solidFill>
                <a:latin typeface="arial" panose="020B0604020202020204" pitchFamily="34" charset="0"/>
              </a:rPr>
              <a:t>Learning</a:t>
            </a:r>
            <a:endParaRPr lang="zh-CN" altLang="en-US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6B00CA-94CE-4FFD-8346-46F53DA327F8}"/>
              </a:ext>
            </a:extLst>
          </p:cNvPr>
          <p:cNvSpPr/>
          <p:nvPr/>
        </p:nvSpPr>
        <p:spPr>
          <a:xfrm>
            <a:off x="8237146" y="2790949"/>
            <a:ext cx="1828118" cy="586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lang="de-DE" altLang="zh-CN" dirty="0">
                <a:solidFill>
                  <a:schemeClr val="tx1"/>
                </a:solidFill>
                <a:latin typeface="arial" panose="020B0604020202020204" pitchFamily="34" charset="0"/>
              </a:rPr>
              <a:t>eep Learning</a:t>
            </a:r>
            <a:endParaRPr lang="zh-CN" altLang="en-US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FBC4BE-EE41-46E0-B6EA-B90C1DF10FBA}"/>
              </a:ext>
            </a:extLst>
          </p:cNvPr>
          <p:cNvSpPr/>
          <p:nvPr/>
        </p:nvSpPr>
        <p:spPr>
          <a:xfrm>
            <a:off x="10171892" y="2794787"/>
            <a:ext cx="1176643" cy="586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9F749E9-C230-4B4C-A339-A435D980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67" y="3377372"/>
            <a:ext cx="1826788" cy="135718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412FF19-6D88-4E32-830B-F5FE29E3B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20" y="3377372"/>
            <a:ext cx="1880855" cy="135718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92F95DF-8619-4D47-83E0-6C2ED967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79" y="3377372"/>
            <a:ext cx="1824009" cy="1330855"/>
          </a:xfrm>
          <a:prstGeom prst="rect">
            <a:avLst/>
          </a:prstGeom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id="{935916E6-E574-4465-B8A5-8FDEC39C40BE}"/>
              </a:ext>
            </a:extLst>
          </p:cNvPr>
          <p:cNvSpPr/>
          <p:nvPr/>
        </p:nvSpPr>
        <p:spPr>
          <a:xfrm>
            <a:off x="1967363" y="4997820"/>
            <a:ext cx="2360365" cy="109379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zh-CN" sz="1000" dirty="0">
                <a:solidFill>
                  <a:schemeClr val="tx1"/>
                </a:solidFill>
              </a:rPr>
              <a:t>Beschriftete 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zh-CN" sz="1000" dirty="0">
                <a:solidFill>
                  <a:schemeClr val="tx1"/>
                </a:solidFill>
              </a:rPr>
              <a:t>Direktes Feedback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zh-CN" sz="1000" dirty="0">
                <a:solidFill>
                  <a:schemeClr val="tx1"/>
                </a:solidFill>
              </a:rPr>
              <a:t>Ergebnis/Zukunft vorhersagen</a:t>
            </a:r>
            <a:endParaRPr lang="zh-CN" altLang="en-US" sz="1000" dirty="0" err="1">
              <a:solidFill>
                <a:schemeClr val="tx1"/>
              </a:solidFill>
            </a:endParaRP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8DFB2EAD-376F-4031-9A27-E3D86D49A00E}"/>
              </a:ext>
            </a:extLst>
          </p:cNvPr>
          <p:cNvSpPr/>
          <p:nvPr/>
        </p:nvSpPr>
        <p:spPr>
          <a:xfrm>
            <a:off x="3016231" y="4665820"/>
            <a:ext cx="350536" cy="3807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5EF9025-8785-47B2-B60D-76EF83ACA84C}"/>
              </a:ext>
            </a:extLst>
          </p:cNvPr>
          <p:cNvSpPr/>
          <p:nvPr/>
        </p:nvSpPr>
        <p:spPr>
          <a:xfrm>
            <a:off x="4020036" y="4987460"/>
            <a:ext cx="2360365" cy="10997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zh-CN" sz="1000" dirty="0">
                <a:solidFill>
                  <a:schemeClr val="tx1"/>
                </a:solidFill>
              </a:rPr>
              <a:t>Keine Etiketten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zh-CN" sz="1000" dirty="0">
                <a:solidFill>
                  <a:schemeClr val="tx1"/>
                </a:solidFill>
              </a:rPr>
              <a:t>Keine Rückmeldung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zh-CN" sz="1000" dirty="0">
                <a:solidFill>
                  <a:schemeClr val="tx1"/>
                </a:solidFill>
              </a:rPr>
              <a:t>"Versteckte Struktur finden"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58BD8EB-8C4F-4467-86A9-E6890F7DCFF5}"/>
              </a:ext>
            </a:extLst>
          </p:cNvPr>
          <p:cNvSpPr/>
          <p:nvPr/>
        </p:nvSpPr>
        <p:spPr>
          <a:xfrm>
            <a:off x="6024500" y="4992003"/>
            <a:ext cx="2360365" cy="10951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zh-CN" sz="1000" dirty="0">
                <a:solidFill>
                  <a:schemeClr val="tx1"/>
                </a:solidFill>
              </a:rPr>
              <a:t>Entscheidungsprozess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zh-CN" sz="1000" dirty="0">
                <a:solidFill>
                  <a:schemeClr val="tx1"/>
                </a:solidFill>
              </a:rPr>
              <a:t>Belohnungssystem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zh-CN" sz="1000" dirty="0">
                <a:solidFill>
                  <a:schemeClr val="tx1"/>
                </a:solidFill>
              </a:rPr>
              <a:t>Lerne eine Reihe von Aktionen</a:t>
            </a:r>
            <a:endParaRPr lang="zh-CN" altLang="en-US" sz="1000" dirty="0" err="1">
              <a:solidFill>
                <a:schemeClr val="tx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154AB72-6BC7-412B-8763-085DDAABDF98}"/>
              </a:ext>
            </a:extLst>
          </p:cNvPr>
          <p:cNvSpPr/>
          <p:nvPr/>
        </p:nvSpPr>
        <p:spPr>
          <a:xfrm>
            <a:off x="8135271" y="4802945"/>
            <a:ext cx="3067021" cy="13571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Recurrent </a:t>
            </a:r>
            <a:r>
              <a:rPr lang="en-US" altLang="zh-CN" sz="1000" dirty="0">
                <a:solidFill>
                  <a:schemeClr val="tx1"/>
                </a:solidFill>
                <a:latin typeface="arial" panose="020B0604020202020204" pitchFamily="34" charset="0"/>
              </a:rPr>
              <a:t>N</a:t>
            </a:r>
            <a:r>
              <a:rPr lang="en-US" altLang="zh-CN" sz="1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eural </a:t>
            </a:r>
            <a:r>
              <a:rPr lang="en-US" altLang="zh-CN" sz="1000" dirty="0">
                <a:solidFill>
                  <a:schemeClr val="tx1"/>
                </a:solidFill>
                <a:latin typeface="arial" panose="020B0604020202020204" pitchFamily="34" charset="0"/>
              </a:rPr>
              <a:t>N</a:t>
            </a:r>
            <a:r>
              <a:rPr lang="en-US" altLang="zh-CN" sz="1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 Neural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/>
                </a:solidFill>
                <a:latin typeface="Arial" panose="020B0604020202020204" pitchFamily="34" charset="0"/>
              </a:rPr>
              <a:t>G</a:t>
            </a:r>
            <a:r>
              <a:rPr lang="en-US" altLang="zh-CN" sz="10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enerative Adversarial </a:t>
            </a:r>
            <a:r>
              <a:rPr lang="en-US" altLang="zh-CN" sz="1000" dirty="0">
                <a:solidFill>
                  <a:schemeClr val="tx1"/>
                </a:solidFill>
                <a:latin typeface="Arial" panose="020B0604020202020204" pitchFamily="34" charset="0"/>
              </a:rPr>
              <a:t>N</a:t>
            </a:r>
            <a:r>
              <a:rPr lang="en-US" altLang="zh-CN" sz="10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etwork</a:t>
            </a:r>
            <a:r>
              <a:rPr lang="en-US" altLang="zh-CN" sz="1000" dirty="0">
                <a:solidFill>
                  <a:schemeClr val="tx1"/>
                </a:solidFill>
                <a:latin typeface="arial" panose="020B0604020202020204" pitchFamily="34" charset="0"/>
              </a:rPr>
              <a:t>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Reinforcement Learning</a:t>
            </a:r>
            <a:endParaRPr lang="en-US" altLang="zh-CN" sz="80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D784120F-97C0-40F4-ABFB-A6A2E17E2E32}"/>
              </a:ext>
            </a:extLst>
          </p:cNvPr>
          <p:cNvSpPr/>
          <p:nvPr/>
        </p:nvSpPr>
        <p:spPr>
          <a:xfrm>
            <a:off x="5062765" y="4665821"/>
            <a:ext cx="350536" cy="3807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250CF115-5CB8-4371-8043-A990D53156CB}"/>
              </a:ext>
            </a:extLst>
          </p:cNvPr>
          <p:cNvSpPr/>
          <p:nvPr/>
        </p:nvSpPr>
        <p:spPr>
          <a:xfrm>
            <a:off x="7022749" y="4658709"/>
            <a:ext cx="350536" cy="3807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0433A89-E450-44E0-9158-7E40D74DA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891" y="3374541"/>
            <a:ext cx="1180319" cy="1357186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3C9B6A88-B3AC-413E-B3C3-F3A5698C2176}"/>
              </a:ext>
            </a:extLst>
          </p:cNvPr>
          <p:cNvSpPr txBox="1"/>
          <p:nvPr/>
        </p:nvSpPr>
        <p:spPr>
          <a:xfrm>
            <a:off x="7851548" y="4541376"/>
            <a:ext cx="397164" cy="3807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[11]</a:t>
            </a:r>
            <a:endParaRPr lang="zh-CN" altLang="en-US" sz="1000" dirty="0" err="1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2DC47DC-6F68-4B9E-A253-FE7D1BF235C8}"/>
              </a:ext>
            </a:extLst>
          </p:cNvPr>
          <p:cNvSpPr txBox="1"/>
          <p:nvPr/>
        </p:nvSpPr>
        <p:spPr>
          <a:xfrm>
            <a:off x="5895377" y="4539893"/>
            <a:ext cx="397164" cy="3807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[11]</a:t>
            </a:r>
            <a:endParaRPr lang="zh-CN" altLang="en-US" sz="1000" dirty="0" err="1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4A5F85A-89B3-4FDC-BB64-193D6062D353}"/>
              </a:ext>
            </a:extLst>
          </p:cNvPr>
          <p:cNvSpPr txBox="1"/>
          <p:nvPr/>
        </p:nvSpPr>
        <p:spPr>
          <a:xfrm>
            <a:off x="3981093" y="4539893"/>
            <a:ext cx="397164" cy="3807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[11]</a:t>
            </a:r>
            <a:endParaRPr lang="zh-CN" altLang="en-US" sz="1000" dirty="0" err="1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4A06521-3EAC-4446-B242-92F3179F32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34" t="22562" r="4981" b="9577"/>
          <a:stretch/>
        </p:blipFill>
        <p:spPr>
          <a:xfrm>
            <a:off x="8243274" y="3381209"/>
            <a:ext cx="1821990" cy="1348782"/>
          </a:xfrm>
          <a:prstGeom prst="rect">
            <a:avLst/>
          </a:prstGeom>
        </p:spPr>
      </p:pic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3DC9DC76-94FB-4868-8146-6B368C89E2A3}"/>
              </a:ext>
            </a:extLst>
          </p:cNvPr>
          <p:cNvSpPr/>
          <p:nvPr/>
        </p:nvSpPr>
        <p:spPr>
          <a:xfrm rot="21171836">
            <a:off x="9177960" y="4646422"/>
            <a:ext cx="201442" cy="251571"/>
          </a:xfrm>
          <a:prstGeom prst="triangle">
            <a:avLst>
              <a:gd name="adj" fmla="val 51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F7E5D4E-6E8B-406E-A938-2292D2583A7F}"/>
              </a:ext>
            </a:extLst>
          </p:cNvPr>
          <p:cNvSpPr txBox="1"/>
          <p:nvPr/>
        </p:nvSpPr>
        <p:spPr>
          <a:xfrm>
            <a:off x="10099688" y="4539640"/>
            <a:ext cx="397164" cy="3807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[12]</a:t>
            </a:r>
            <a:endParaRPr lang="zh-CN" altLang="en-US" sz="1000" dirty="0" err="1"/>
          </a:p>
        </p:txBody>
      </p:sp>
    </p:spTree>
    <p:extLst>
      <p:ext uri="{BB962C8B-B14F-4D97-AF65-F5344CB8AC3E}">
        <p14:creationId xmlns:p14="http://schemas.microsoft.com/office/powerpoint/2010/main" val="161632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B51C2-522B-4A8B-8B71-3728CD87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>
                <a:latin typeface="Arial" panose="020B0604020202020204" pitchFamily="34" charset="0"/>
              </a:rPr>
              <a:t>Die Entwicklung von automatisierten Produktkonfiguratoren ist ein wichtiger Weg in der Erreichung einer hohen Effizienz im Kontext von Industrie 4.0.</a:t>
            </a:r>
            <a:br>
              <a:rPr lang="de-DE" altLang="zh-CN" dirty="0">
                <a:solidFill>
                  <a:srgbClr val="FF0000"/>
                </a:solidFill>
                <a:latin typeface="Arial" panose="020B0604020202020204" pitchFamily="34" charset="0"/>
              </a:rPr>
            </a:b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60B8954-6428-46CF-A20F-67AB3C646843}"/>
                  </a:ext>
                </a:extLst>
              </p14:cNvPr>
              <p14:cNvContentPartPr/>
              <p14:nvPr/>
            </p14:nvContentPartPr>
            <p14:xfrm>
              <a:off x="1238859" y="5850582"/>
              <a:ext cx="9981605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60B8954-6428-46CF-A20F-67AB3C6468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9859" y="5841582"/>
                <a:ext cx="9999245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4F63EFD-1222-4845-9E8E-661B7E01ACF4}"/>
                  </a:ext>
                </a:extLst>
              </p14:cNvPr>
              <p14:cNvContentPartPr/>
              <p14:nvPr/>
            </p14:nvContentPartPr>
            <p14:xfrm>
              <a:off x="1238859" y="1586903"/>
              <a:ext cx="360" cy="4263318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4F63EFD-1222-4845-9E8E-661B7E01AC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9859" y="1577904"/>
                <a:ext cx="18000" cy="428095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等腰三角形 6">
            <a:extLst>
              <a:ext uri="{FF2B5EF4-FFF2-40B4-BE49-F238E27FC236}">
                <a16:creationId xmlns:a16="http://schemas.microsoft.com/office/drawing/2014/main" id="{A6C2071D-3B7C-4197-979E-CDF573E0D8B8}"/>
              </a:ext>
            </a:extLst>
          </p:cNvPr>
          <p:cNvSpPr/>
          <p:nvPr/>
        </p:nvSpPr>
        <p:spPr>
          <a:xfrm rot="5400000">
            <a:off x="11078541" y="5690165"/>
            <a:ext cx="283846" cy="28417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63045CB7-A7F6-48A0-9229-F320961798D2}"/>
              </a:ext>
            </a:extLst>
          </p:cNvPr>
          <p:cNvSpPr/>
          <p:nvPr/>
        </p:nvSpPr>
        <p:spPr>
          <a:xfrm>
            <a:off x="1096936" y="1302733"/>
            <a:ext cx="283846" cy="28417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3787B806-DA10-4F0E-95C3-FE6B3C242F8A}"/>
              </a:ext>
            </a:extLst>
          </p:cNvPr>
          <p:cNvSpPr/>
          <p:nvPr/>
        </p:nvSpPr>
        <p:spPr>
          <a:xfrm rot="19287199">
            <a:off x="1021903" y="2540320"/>
            <a:ext cx="4420001" cy="496703"/>
          </a:xfrm>
          <a:prstGeom prst="rightArrow">
            <a:avLst/>
          </a:prstGeom>
          <a:solidFill>
            <a:srgbClr val="B2B2B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altLang="zh-CN" sz="1400" dirty="0">
                <a:solidFill>
                  <a:schemeClr val="tx1"/>
                </a:solidFill>
              </a:rPr>
              <a:t>Qualität der Daten und Modelle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77C9AF-440D-452A-B3A4-B35D7C75C5E5}"/>
              </a:ext>
            </a:extLst>
          </p:cNvPr>
          <p:cNvSpPr txBox="1"/>
          <p:nvPr/>
        </p:nvSpPr>
        <p:spPr>
          <a:xfrm>
            <a:off x="2624960" y="5983548"/>
            <a:ext cx="6618297" cy="3289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altLang="zh-CN" dirty="0"/>
              <a:t>Abb.1 : Vier Phasen wissensaufbereitender Maßnahmen hin zur Konfiguration</a:t>
            </a:r>
            <a:endParaRPr lang="zh-CN" altLang="en-US" dirty="0" err="1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ACCEB1-F693-4EFD-B3F5-CFF9A157A9EB}"/>
              </a:ext>
            </a:extLst>
          </p:cNvPr>
          <p:cNvSpPr txBox="1"/>
          <p:nvPr/>
        </p:nvSpPr>
        <p:spPr>
          <a:xfrm>
            <a:off x="1278490" y="1633755"/>
            <a:ext cx="2145103" cy="311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altLang="zh-CN" dirty="0"/>
              <a:t>Effizienz</a:t>
            </a:r>
            <a:endParaRPr lang="zh-CN" altLang="en-US" dirty="0" err="1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7CA35-39AC-484B-810B-1A322238FB0C}"/>
              </a:ext>
            </a:extLst>
          </p:cNvPr>
          <p:cNvSpPr txBox="1"/>
          <p:nvPr/>
        </p:nvSpPr>
        <p:spPr>
          <a:xfrm>
            <a:off x="8993166" y="5577748"/>
            <a:ext cx="2145103" cy="311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altLang="zh-CN" dirty="0"/>
              <a:t>Automatisierungsgrad</a:t>
            </a:r>
            <a:endParaRPr lang="zh-CN" altLang="en-US" dirty="0" err="1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94AC6B-5C2F-4776-A7C9-874253F04187}"/>
              </a:ext>
            </a:extLst>
          </p:cNvPr>
          <p:cNvSpPr txBox="1"/>
          <p:nvPr/>
        </p:nvSpPr>
        <p:spPr>
          <a:xfrm>
            <a:off x="11099311" y="6097404"/>
            <a:ext cx="304244" cy="3111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[13]</a:t>
            </a:r>
            <a:endParaRPr lang="zh-CN" altLang="en-US" sz="1000" dirty="0" err="1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AF5DEB2-BD2C-4133-9FC3-231C193D5636}"/>
              </a:ext>
            </a:extLst>
          </p:cNvPr>
          <p:cNvSpPr/>
          <p:nvPr/>
        </p:nvSpPr>
        <p:spPr>
          <a:xfrm>
            <a:off x="1380638" y="4391718"/>
            <a:ext cx="503680" cy="47957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8A9AD96-5573-4D10-94CE-F3678AD51177}"/>
              </a:ext>
            </a:extLst>
          </p:cNvPr>
          <p:cNvSpPr txBox="1"/>
          <p:nvPr/>
        </p:nvSpPr>
        <p:spPr>
          <a:xfrm>
            <a:off x="2025737" y="4672060"/>
            <a:ext cx="2347750" cy="3209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dirty="0"/>
              <a:t>Strukturierung</a:t>
            </a:r>
            <a:endParaRPr lang="zh-CN" altLang="en-US" dirty="0" err="1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74D77A8-6671-4DA5-8C1D-3E2112D0E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219" y="4903738"/>
            <a:ext cx="743054" cy="733527"/>
          </a:xfrm>
          <a:prstGeom prst="rect">
            <a:avLst/>
          </a:prstGeom>
        </p:spPr>
      </p:pic>
      <p:sp>
        <p:nvSpPr>
          <p:cNvPr id="43" name="椭圆 42">
            <a:extLst>
              <a:ext uri="{FF2B5EF4-FFF2-40B4-BE49-F238E27FC236}">
                <a16:creationId xmlns:a16="http://schemas.microsoft.com/office/drawing/2014/main" id="{5C4C9F04-DE66-495A-83F9-2853DB4DDB63}"/>
              </a:ext>
            </a:extLst>
          </p:cNvPr>
          <p:cNvSpPr/>
          <p:nvPr/>
        </p:nvSpPr>
        <p:spPr>
          <a:xfrm>
            <a:off x="2343201" y="3614231"/>
            <a:ext cx="503680" cy="47957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5A695B4-1489-4A56-AAC9-26057451E331}"/>
              </a:ext>
            </a:extLst>
          </p:cNvPr>
          <p:cNvSpPr txBox="1"/>
          <p:nvPr/>
        </p:nvSpPr>
        <p:spPr>
          <a:xfrm>
            <a:off x="2929518" y="3810144"/>
            <a:ext cx="2347750" cy="3209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dirty="0"/>
              <a:t>Standardisieren</a:t>
            </a:r>
            <a:endParaRPr lang="zh-CN" altLang="en-US" dirty="0" err="1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6C2A3A9E-5E44-449A-9FE0-C34C6FE41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649" y="4023605"/>
            <a:ext cx="847843" cy="657317"/>
          </a:xfrm>
          <a:prstGeom prst="rect">
            <a:avLst/>
          </a:prstGeom>
        </p:spPr>
      </p:pic>
      <p:sp>
        <p:nvSpPr>
          <p:cNvPr id="50" name="椭圆 49">
            <a:extLst>
              <a:ext uri="{FF2B5EF4-FFF2-40B4-BE49-F238E27FC236}">
                <a16:creationId xmlns:a16="http://schemas.microsoft.com/office/drawing/2014/main" id="{86BDAC06-F3C3-404E-B62A-37ADE1E3140A}"/>
              </a:ext>
            </a:extLst>
          </p:cNvPr>
          <p:cNvSpPr/>
          <p:nvPr/>
        </p:nvSpPr>
        <p:spPr>
          <a:xfrm>
            <a:off x="3322931" y="2907701"/>
            <a:ext cx="503680" cy="4795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3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2EF89DF-6581-4F2F-9C32-01A923403E98}"/>
              </a:ext>
            </a:extLst>
          </p:cNvPr>
          <p:cNvSpPr txBox="1"/>
          <p:nvPr/>
        </p:nvSpPr>
        <p:spPr>
          <a:xfrm>
            <a:off x="3848421" y="3015366"/>
            <a:ext cx="2347750" cy="3209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dirty="0"/>
              <a:t>Wiederverwenden</a:t>
            </a:r>
            <a:endParaRPr lang="zh-CN" altLang="en-US" dirty="0" err="1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F30AD66E-07AD-487B-884F-4C676D276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8570" y="3197899"/>
            <a:ext cx="714475" cy="571580"/>
          </a:xfrm>
          <a:prstGeom prst="rect">
            <a:avLst/>
          </a:prstGeom>
        </p:spPr>
      </p:pic>
      <p:sp>
        <p:nvSpPr>
          <p:cNvPr id="54" name="椭圆 53">
            <a:extLst>
              <a:ext uri="{FF2B5EF4-FFF2-40B4-BE49-F238E27FC236}">
                <a16:creationId xmlns:a16="http://schemas.microsoft.com/office/drawing/2014/main" id="{5D69469F-CF28-4F13-AC15-B5D6A28B5B02}"/>
              </a:ext>
            </a:extLst>
          </p:cNvPr>
          <p:cNvSpPr/>
          <p:nvPr/>
        </p:nvSpPr>
        <p:spPr>
          <a:xfrm>
            <a:off x="4334292" y="2067489"/>
            <a:ext cx="503680" cy="47957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4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2179DF6-E897-4DAB-90AB-C475BB683FAB}"/>
              </a:ext>
            </a:extLst>
          </p:cNvPr>
          <p:cNvSpPr txBox="1"/>
          <p:nvPr/>
        </p:nvSpPr>
        <p:spPr>
          <a:xfrm>
            <a:off x="4909625" y="2120766"/>
            <a:ext cx="2347750" cy="3209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dirty="0"/>
              <a:t>Generieren</a:t>
            </a:r>
            <a:endParaRPr lang="zh-CN" altLang="en-US" dirty="0" err="1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5E5267DB-F736-4952-9F1F-CD366C9AB2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7471" y="2342620"/>
            <a:ext cx="552527" cy="552527"/>
          </a:xfrm>
          <a:prstGeom prst="rect">
            <a:avLst/>
          </a:prstGeom>
        </p:spPr>
      </p:pic>
      <p:sp>
        <p:nvSpPr>
          <p:cNvPr id="58" name="椭圆 57">
            <a:extLst>
              <a:ext uri="{FF2B5EF4-FFF2-40B4-BE49-F238E27FC236}">
                <a16:creationId xmlns:a16="http://schemas.microsoft.com/office/drawing/2014/main" id="{BA87BA39-F96B-49C9-9A50-268C212EFCEC}"/>
              </a:ext>
            </a:extLst>
          </p:cNvPr>
          <p:cNvSpPr/>
          <p:nvPr/>
        </p:nvSpPr>
        <p:spPr>
          <a:xfrm>
            <a:off x="5338968" y="1291264"/>
            <a:ext cx="503680" cy="4795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1FF11CC-7113-4DEB-88AF-68780B235D0D}"/>
              </a:ext>
            </a:extLst>
          </p:cNvPr>
          <p:cNvSpPr txBox="1"/>
          <p:nvPr/>
        </p:nvSpPr>
        <p:spPr>
          <a:xfrm>
            <a:off x="5937617" y="1326900"/>
            <a:ext cx="2347750" cy="3209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dirty="0"/>
              <a:t>Konfigurieren</a:t>
            </a:r>
            <a:endParaRPr lang="zh-CN" altLang="en-US" dirty="0" err="1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FB8FE0CB-7980-4EE1-95C8-3A2D46DA36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5745" y="1558758"/>
            <a:ext cx="581106" cy="466790"/>
          </a:xfrm>
          <a:prstGeom prst="rect">
            <a:avLst/>
          </a:prstGeom>
        </p:spPr>
      </p:pic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777C91E2-F9AD-44FA-A958-D3464A60E21E}"/>
              </a:ext>
            </a:extLst>
          </p:cNvPr>
          <p:cNvSpPr/>
          <p:nvPr/>
        </p:nvSpPr>
        <p:spPr>
          <a:xfrm>
            <a:off x="2667071" y="5018796"/>
            <a:ext cx="8685138" cy="510322"/>
          </a:xfrm>
          <a:prstGeom prst="roundRect">
            <a:avLst/>
          </a:prstGeom>
          <a:solidFill>
            <a:srgbClr val="DDDDD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de-DE" altLang="zh-CN" sz="1200" dirty="0">
                <a:solidFill>
                  <a:schemeClr val="tx1"/>
                </a:solidFill>
              </a:rPr>
              <a:t>Aufbau kleiner Funktionen und Funktionseinheiten, die zu den mechanischen Modulen passen.</a:t>
            </a:r>
            <a:endParaRPr lang="zh-CN" altLang="en-US" sz="1200" dirty="0" err="1">
              <a:solidFill>
                <a:schemeClr val="tx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CFF9A06-8335-480E-A9C6-EA9CF5C4ABDE}"/>
              </a:ext>
            </a:extLst>
          </p:cNvPr>
          <p:cNvSpPr/>
          <p:nvPr/>
        </p:nvSpPr>
        <p:spPr>
          <a:xfrm>
            <a:off x="3649131" y="4104017"/>
            <a:ext cx="7703077" cy="512409"/>
          </a:xfrm>
          <a:prstGeom prst="roundRect">
            <a:avLst/>
          </a:prstGeom>
          <a:solidFill>
            <a:srgbClr val="DDDDD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de-DE" altLang="zh-CN" sz="1200" dirty="0">
                <a:solidFill>
                  <a:schemeClr val="tx1"/>
                </a:solidFill>
              </a:rPr>
              <a:t>Aus vielen wiederverwendbaren Modulen ein individuelles Angebot zusammenzustellen. </a:t>
            </a:r>
            <a:endParaRPr lang="zh-CN" altLang="en-US" sz="1200" dirty="0" err="1">
              <a:solidFill>
                <a:schemeClr val="tx1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515C06AA-CE0A-4E45-924D-A46265EB3693}"/>
              </a:ext>
            </a:extLst>
          </p:cNvPr>
          <p:cNvSpPr/>
          <p:nvPr/>
        </p:nvSpPr>
        <p:spPr>
          <a:xfrm>
            <a:off x="4533043" y="3241858"/>
            <a:ext cx="6819165" cy="516935"/>
          </a:xfrm>
          <a:prstGeom prst="roundRect">
            <a:avLst/>
          </a:prstGeom>
          <a:solidFill>
            <a:srgbClr val="DDDDD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just"/>
            <a:r>
              <a:rPr lang="de-DE" altLang="zh-CN" sz="1200" dirty="0">
                <a:solidFill>
                  <a:schemeClr val="tx1"/>
                </a:solidFill>
              </a:rPr>
              <a:t>Vielfach auftretende Teilpläne, ‐konstruktionen und ‐schaltungen werden in Makroform angelegt.</a:t>
            </a:r>
            <a:endParaRPr lang="zh-CN" altLang="zh-CN" sz="1200" dirty="0">
              <a:solidFill>
                <a:schemeClr val="tx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5F03485A-2BA5-43E8-9275-CCCF84742203}"/>
              </a:ext>
            </a:extLst>
          </p:cNvPr>
          <p:cNvSpPr/>
          <p:nvPr/>
        </p:nvSpPr>
        <p:spPr>
          <a:xfrm>
            <a:off x="5476815" y="2376367"/>
            <a:ext cx="5875394" cy="515063"/>
          </a:xfrm>
          <a:prstGeom prst="roundRect">
            <a:avLst/>
          </a:prstGeom>
          <a:solidFill>
            <a:srgbClr val="DDDDD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just"/>
            <a:r>
              <a:rPr lang="de-DE" altLang="zh-CN" sz="1200" dirty="0">
                <a:solidFill>
                  <a:schemeClr val="tx1"/>
                </a:solidFill>
              </a:rPr>
              <a:t>Mit dem Projektassistenten die Pläne erstell</a:t>
            </a:r>
            <a:r>
              <a:rPr lang="en-US" altLang="zh-CN" sz="1200" dirty="0">
                <a:solidFill>
                  <a:schemeClr val="tx1"/>
                </a:solidFill>
              </a:rPr>
              <a:t>t werden</a:t>
            </a:r>
            <a:r>
              <a:rPr lang="de-DE" altLang="zh-CN" sz="1200" dirty="0">
                <a:solidFill>
                  <a:schemeClr val="tx1"/>
                </a:solidFill>
              </a:rPr>
              <a:t> können.</a:t>
            </a:r>
            <a:endParaRPr lang="zh-CN" altLang="zh-CN" sz="1200" dirty="0">
              <a:solidFill>
                <a:schemeClr val="tx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CC4117DE-38EE-4A77-B47B-DCE68AA6F66B}"/>
              </a:ext>
            </a:extLst>
          </p:cNvPr>
          <p:cNvSpPr/>
          <p:nvPr/>
        </p:nvSpPr>
        <p:spPr>
          <a:xfrm>
            <a:off x="6409185" y="1532590"/>
            <a:ext cx="4943023" cy="513666"/>
          </a:xfrm>
          <a:prstGeom prst="roundRect">
            <a:avLst/>
          </a:prstGeom>
          <a:solidFill>
            <a:srgbClr val="DDDDD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DE" altLang="zh-CN" sz="1200" dirty="0">
                <a:solidFill>
                  <a:schemeClr val="tx1"/>
                </a:solidFill>
              </a:rPr>
              <a:t>Automatisierungsschnittstelle</a:t>
            </a:r>
            <a:r>
              <a:rPr lang="en-US" altLang="zh-CN" sz="1200" dirty="0">
                <a:solidFill>
                  <a:schemeClr val="tx1"/>
                </a:solidFill>
              </a:rPr>
              <a:t>.</a:t>
            </a:r>
            <a:endParaRPr lang="zh-CN" altLang="zh-CN" sz="1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804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30F58FF7-B8E9-477B-B300-DBAFD1F24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1" t="12651" r="20975" b="11417"/>
          <a:stretch/>
        </p:blipFill>
        <p:spPr>
          <a:xfrm>
            <a:off x="10197793" y="1830093"/>
            <a:ext cx="1197420" cy="19473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38CDEFF-A959-4B13-AF23-9604E234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Ein Expertensystem ist ein Computerprogramm, das zur Lösung komplexer Probleme und zur Entscheidungsfindung wie ein menschlicher Experte konzipiert ist.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14BB620-0DF8-42EA-ACC7-FB9710D4B084}"/>
              </a:ext>
            </a:extLst>
          </p:cNvPr>
          <p:cNvSpPr/>
          <p:nvPr/>
        </p:nvSpPr>
        <p:spPr>
          <a:xfrm>
            <a:off x="6850886" y="4897561"/>
            <a:ext cx="2091477" cy="1423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000000"/>
                </a:solidFill>
              </a:rPr>
              <a:t>Zustände</a:t>
            </a:r>
            <a:endParaRPr lang="zh-CN" altLang="en-US" sz="1200" dirty="0">
              <a:solidFill>
                <a:srgbClr val="000000"/>
              </a:solidFill>
            </a:endParaRPr>
          </a:p>
          <a:p>
            <a:pPr marL="285750" indent="-285750"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000000"/>
                </a:solidFill>
              </a:rPr>
              <a:t>Testprädikate</a:t>
            </a:r>
            <a:endParaRPr lang="zh-CN" altLang="en-US" sz="1200" dirty="0">
              <a:solidFill>
                <a:srgbClr val="000000"/>
              </a:solidFill>
            </a:endParaRPr>
          </a:p>
          <a:p>
            <a:pPr marL="285750" indent="-285750"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000000"/>
                </a:solidFill>
              </a:rPr>
              <a:t>Zustandsoperatoren</a:t>
            </a:r>
          </a:p>
          <a:p>
            <a:pPr marL="285750" indent="-285750"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000000"/>
                </a:solidFill>
              </a:rPr>
              <a:t>Gewinnstrategie</a:t>
            </a:r>
          </a:p>
          <a:p>
            <a:pPr marL="285750" indent="-285750"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000000"/>
                </a:solidFill>
              </a:rPr>
              <a:t>…</a:t>
            </a:r>
          </a:p>
          <a:p>
            <a:pPr>
              <a:buClr>
                <a:srgbClr val="333333"/>
              </a:buClr>
            </a:pPr>
            <a:endParaRPr lang="zh-CN" altLang="en-US" dirty="0">
              <a:solidFill>
                <a:srgbClr val="000000"/>
              </a:solidFill>
            </a:endParaRPr>
          </a:p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pic>
        <p:nvPicPr>
          <p:cNvPr id="24" name="图片 23" descr="日程表&#10;&#10;描述已自动生成">
            <a:extLst>
              <a:ext uri="{FF2B5EF4-FFF2-40B4-BE49-F238E27FC236}">
                <a16:creationId xmlns:a16="http://schemas.microsoft.com/office/drawing/2014/main" id="{CC1A1748-7266-4C5B-9E22-56A86DC37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4904091"/>
            <a:ext cx="1814037" cy="143763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2745D7D-9FB4-4D2C-9462-12B4A0A03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410" y="4885509"/>
            <a:ext cx="1814036" cy="14232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2B8B31-CB01-4A56-AAE0-DD2CB9177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4" r="1749"/>
          <a:stretch/>
        </p:blipFill>
        <p:spPr>
          <a:xfrm>
            <a:off x="2843200" y="4897897"/>
            <a:ext cx="1814039" cy="1423216"/>
          </a:xfrm>
          <a:prstGeom prst="rect">
            <a:avLst/>
          </a:prstGeom>
        </p:spPr>
      </p:pic>
      <p:sp>
        <p:nvSpPr>
          <p:cNvPr id="15" name="Rechteck 58">
            <a:extLst>
              <a:ext uri="{FF2B5EF4-FFF2-40B4-BE49-F238E27FC236}">
                <a16:creationId xmlns:a16="http://schemas.microsoft.com/office/drawing/2014/main" id="{C2043045-A344-4358-AB6F-D16196FE9F1C}"/>
              </a:ext>
            </a:extLst>
          </p:cNvPr>
          <p:cNvSpPr/>
          <p:nvPr/>
        </p:nvSpPr>
        <p:spPr bwMode="auto">
          <a:xfrm>
            <a:off x="839787" y="4379011"/>
            <a:ext cx="1814038" cy="525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/>
          <a:lstStyle/>
          <a:p>
            <a:pPr algn="ctr">
              <a:defRPr/>
            </a:pPr>
            <a:r>
              <a:rPr lang="de-DE" altLang="zh-CN" sz="1200" b="1" dirty="0">
                <a:solidFill>
                  <a:schemeClr val="tx1"/>
                </a:solidFill>
              </a:rPr>
              <a:t>Erklärungskomponente</a:t>
            </a: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27" name="Rechteck 58">
            <a:extLst>
              <a:ext uri="{FF2B5EF4-FFF2-40B4-BE49-F238E27FC236}">
                <a16:creationId xmlns:a16="http://schemas.microsoft.com/office/drawing/2014/main" id="{CA5CC83D-2DA8-4888-8F98-26C5F8E8B2A9}"/>
              </a:ext>
            </a:extLst>
          </p:cNvPr>
          <p:cNvSpPr/>
          <p:nvPr/>
        </p:nvSpPr>
        <p:spPr bwMode="auto">
          <a:xfrm>
            <a:off x="2844996" y="4376993"/>
            <a:ext cx="1814037" cy="525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/>
          <a:lstStyle/>
          <a:p>
            <a:pPr algn="ctr">
              <a:defRPr/>
            </a:pPr>
            <a:r>
              <a:rPr lang="en-US" altLang="zh-CN" sz="1200" b="1" dirty="0">
                <a:solidFill>
                  <a:schemeClr val="tx1"/>
                </a:solidFill>
              </a:rPr>
              <a:t>Graphical user interface</a:t>
            </a:r>
            <a:endParaRPr lang="de-DE" altLang="zh-CN" sz="1200" b="1" dirty="0">
              <a:solidFill>
                <a:schemeClr val="tx1"/>
              </a:solidFill>
            </a:endParaRPr>
          </a:p>
        </p:txBody>
      </p:sp>
      <p:sp>
        <p:nvSpPr>
          <p:cNvPr id="28" name="Rechteck 58">
            <a:extLst>
              <a:ext uri="{FF2B5EF4-FFF2-40B4-BE49-F238E27FC236}">
                <a16:creationId xmlns:a16="http://schemas.microsoft.com/office/drawing/2014/main" id="{EC31DE27-2611-4DFE-89CC-5F77EFA7FB29}"/>
              </a:ext>
            </a:extLst>
          </p:cNvPr>
          <p:cNvSpPr/>
          <p:nvPr/>
        </p:nvSpPr>
        <p:spPr bwMode="auto">
          <a:xfrm>
            <a:off x="6850887" y="4379371"/>
            <a:ext cx="2091477" cy="5215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/>
          <a:lstStyle/>
          <a:p>
            <a:pPr algn="ctr">
              <a:defRPr/>
            </a:pPr>
            <a:r>
              <a:rPr lang="de-DE" altLang="zh-CN" sz="1200" b="1" dirty="0">
                <a:solidFill>
                  <a:schemeClr val="tx1"/>
                </a:solidFill>
              </a:rPr>
              <a:t>Wissensbasis</a:t>
            </a:r>
          </a:p>
        </p:txBody>
      </p:sp>
      <p:sp>
        <p:nvSpPr>
          <p:cNvPr id="29" name="Rechteck 58">
            <a:extLst>
              <a:ext uri="{FF2B5EF4-FFF2-40B4-BE49-F238E27FC236}">
                <a16:creationId xmlns:a16="http://schemas.microsoft.com/office/drawing/2014/main" id="{755BC0C7-BD59-44AC-AFD0-405A477A02FC}"/>
              </a:ext>
            </a:extLst>
          </p:cNvPr>
          <p:cNvSpPr/>
          <p:nvPr/>
        </p:nvSpPr>
        <p:spPr bwMode="auto">
          <a:xfrm>
            <a:off x="4850204" y="4377287"/>
            <a:ext cx="1814036" cy="5215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/>
          <a:lstStyle/>
          <a:p>
            <a:pPr algn="ctr">
              <a:defRPr/>
            </a:pPr>
            <a:r>
              <a:rPr lang="de-DE" altLang="zh-CN" sz="1200" b="1" dirty="0">
                <a:solidFill>
                  <a:srgbClr val="000000"/>
                </a:solidFill>
              </a:rPr>
              <a:t>If-Than-</a:t>
            </a:r>
            <a:r>
              <a:rPr lang="en-US" altLang="zh-CN" sz="1200" b="1" dirty="0">
                <a:solidFill>
                  <a:srgbClr val="000000"/>
                </a:solidFill>
              </a:rPr>
              <a:t> rules</a:t>
            </a:r>
            <a:endParaRPr lang="de-DE" altLang="zh-CN" sz="1200" b="1" dirty="0">
              <a:solidFill>
                <a:srgbClr val="000000"/>
              </a:solidFill>
            </a:endParaRPr>
          </a:p>
        </p:txBody>
      </p:sp>
      <p:sp>
        <p:nvSpPr>
          <p:cNvPr id="31" name="Rechteck 58">
            <a:extLst>
              <a:ext uri="{FF2B5EF4-FFF2-40B4-BE49-F238E27FC236}">
                <a16:creationId xmlns:a16="http://schemas.microsoft.com/office/drawing/2014/main" id="{2079F1AB-5B37-4C55-B80B-3CFC06600006}"/>
              </a:ext>
            </a:extLst>
          </p:cNvPr>
          <p:cNvSpPr/>
          <p:nvPr/>
        </p:nvSpPr>
        <p:spPr bwMode="auto">
          <a:xfrm>
            <a:off x="9215414" y="4376993"/>
            <a:ext cx="2136796" cy="5205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/>
          <a:lstStyle/>
          <a:p>
            <a:pPr algn="ctr">
              <a:defRPr/>
            </a:pPr>
            <a:r>
              <a:rPr lang="de-DE" altLang="zh-CN" sz="1200" b="1" dirty="0">
                <a:solidFill>
                  <a:schemeClr val="tx1"/>
                </a:solidFill>
              </a:rPr>
              <a:t>Wissenserwerbskomponente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74963ADA-5FF8-46B2-B062-41E37BF492EF}"/>
              </a:ext>
            </a:extLst>
          </p:cNvPr>
          <p:cNvSpPr/>
          <p:nvPr/>
        </p:nvSpPr>
        <p:spPr>
          <a:xfrm>
            <a:off x="1302326" y="4092424"/>
            <a:ext cx="9587346" cy="25358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CE03A45-924F-4EBE-885C-F1A04AA08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413" y="4891114"/>
            <a:ext cx="2136797" cy="144859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E92B47B-DCFD-4262-926D-9AA7BAB66AA8}"/>
              </a:ext>
            </a:extLst>
          </p:cNvPr>
          <p:cNvSpPr txBox="1"/>
          <p:nvPr/>
        </p:nvSpPr>
        <p:spPr>
          <a:xfrm>
            <a:off x="2407204" y="6133478"/>
            <a:ext cx="553237" cy="398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[15]</a:t>
            </a:r>
            <a:endParaRPr lang="zh-CN" altLang="en-US" sz="1000" dirty="0" err="1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75B5AF-1976-4696-84D7-AC0A8AFF2EAE}"/>
              </a:ext>
            </a:extLst>
          </p:cNvPr>
          <p:cNvSpPr txBox="1"/>
          <p:nvPr/>
        </p:nvSpPr>
        <p:spPr>
          <a:xfrm>
            <a:off x="4412414" y="6099626"/>
            <a:ext cx="553237" cy="398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[16]</a:t>
            </a:r>
            <a:endParaRPr lang="zh-CN" altLang="en-US" sz="1000" dirty="0" err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3649EC-0C38-4AB4-A0E4-1133EFE9E296}"/>
              </a:ext>
            </a:extLst>
          </p:cNvPr>
          <p:cNvSpPr txBox="1"/>
          <p:nvPr/>
        </p:nvSpPr>
        <p:spPr>
          <a:xfrm>
            <a:off x="6436894" y="6102719"/>
            <a:ext cx="553237" cy="398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[17]</a:t>
            </a:r>
            <a:endParaRPr lang="zh-CN" altLang="en-US" sz="1000" dirty="0" err="1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DA07B7-E6DB-4C15-B9E9-66E20535D76C}"/>
              </a:ext>
            </a:extLst>
          </p:cNvPr>
          <p:cNvSpPr txBox="1"/>
          <p:nvPr/>
        </p:nvSpPr>
        <p:spPr>
          <a:xfrm>
            <a:off x="11121286" y="6130547"/>
            <a:ext cx="553237" cy="398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[18]</a:t>
            </a:r>
            <a:endParaRPr lang="zh-CN" altLang="en-US" sz="1000" dirty="0" err="1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153D4EA-BDF5-4C96-A728-51005704C6E2}"/>
              </a:ext>
            </a:extLst>
          </p:cNvPr>
          <p:cNvSpPr/>
          <p:nvPr/>
        </p:nvSpPr>
        <p:spPr>
          <a:xfrm>
            <a:off x="2939282" y="1501131"/>
            <a:ext cx="6313434" cy="25041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Expertensysteme</a:t>
            </a:r>
            <a:endParaRPr lang="zh-CN" altLang="en-US" sz="1600" b="1" dirty="0" err="1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0F88ED8-A78C-4B9F-89B4-A17F609AD567}"/>
              </a:ext>
            </a:extLst>
          </p:cNvPr>
          <p:cNvSpPr/>
          <p:nvPr/>
        </p:nvSpPr>
        <p:spPr>
          <a:xfrm>
            <a:off x="3552308" y="1700213"/>
            <a:ext cx="927183" cy="22609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Benutzer-</a:t>
            </a:r>
            <a:br>
              <a:rPr lang="en-US" altLang="zh-CN" sz="1600" dirty="0">
                <a:solidFill>
                  <a:schemeClr val="tx1"/>
                </a:solidFill>
              </a:rPr>
            </a:br>
            <a:r>
              <a:rPr lang="en-US" altLang="zh-CN" sz="1600" dirty="0">
                <a:solidFill>
                  <a:schemeClr val="tx1"/>
                </a:solidFill>
              </a:rPr>
              <a:t>schnittstelle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AD6EEC6-7EA5-4F6A-852F-23B6F7E11440}"/>
              </a:ext>
            </a:extLst>
          </p:cNvPr>
          <p:cNvSpPr/>
          <p:nvPr/>
        </p:nvSpPr>
        <p:spPr>
          <a:xfrm>
            <a:off x="5150471" y="2136497"/>
            <a:ext cx="1773324" cy="12925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Inferenz Maschine</a:t>
            </a:r>
            <a:endParaRPr lang="zh-CN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7F3C291-DFB0-4FD0-9EB2-4525D524D064}"/>
              </a:ext>
            </a:extLst>
          </p:cNvPr>
          <p:cNvSpPr/>
          <p:nvPr/>
        </p:nvSpPr>
        <p:spPr>
          <a:xfrm>
            <a:off x="7461175" y="2078901"/>
            <a:ext cx="1552074" cy="1407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Wissensbasis</a:t>
            </a:r>
            <a:endParaRPr lang="zh-CN" altLang="en-US" sz="1600" dirty="0" err="1">
              <a:solidFill>
                <a:schemeClr val="tx1"/>
              </a:solidFill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B6992F0F-F779-435C-8A67-15BE7BBBC7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84" t="20870" r="12865" b="22806"/>
          <a:stretch/>
        </p:blipFill>
        <p:spPr>
          <a:xfrm>
            <a:off x="833348" y="1964179"/>
            <a:ext cx="1186726" cy="1625555"/>
          </a:xfrm>
          <a:prstGeom prst="rect">
            <a:avLst/>
          </a:prstGeom>
        </p:spPr>
      </p:pic>
      <p:sp>
        <p:nvSpPr>
          <p:cNvPr id="51" name="箭头: 右 50">
            <a:extLst>
              <a:ext uri="{FF2B5EF4-FFF2-40B4-BE49-F238E27FC236}">
                <a16:creationId xmlns:a16="http://schemas.microsoft.com/office/drawing/2014/main" id="{6D99EE60-896A-447C-BE0A-513B1A03912F}"/>
              </a:ext>
            </a:extLst>
          </p:cNvPr>
          <p:cNvSpPr/>
          <p:nvPr/>
        </p:nvSpPr>
        <p:spPr>
          <a:xfrm>
            <a:off x="2020074" y="2282960"/>
            <a:ext cx="1186726" cy="5043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Anfrage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4FCD62E1-740A-4A3B-9EB4-D0FDC78868AB}"/>
              </a:ext>
            </a:extLst>
          </p:cNvPr>
          <p:cNvSpPr/>
          <p:nvPr/>
        </p:nvSpPr>
        <p:spPr>
          <a:xfrm>
            <a:off x="4576220" y="2870511"/>
            <a:ext cx="465035" cy="15567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778B6E1C-8B26-4713-837F-E7CA5933840E}"/>
              </a:ext>
            </a:extLst>
          </p:cNvPr>
          <p:cNvSpPr/>
          <p:nvPr/>
        </p:nvSpPr>
        <p:spPr>
          <a:xfrm rot="10800000">
            <a:off x="4576219" y="2543942"/>
            <a:ext cx="465035" cy="15567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423E1453-09AF-4EC1-A39F-35C746B9E08B}"/>
              </a:ext>
            </a:extLst>
          </p:cNvPr>
          <p:cNvSpPr/>
          <p:nvPr/>
        </p:nvSpPr>
        <p:spPr>
          <a:xfrm rot="10800000">
            <a:off x="6926234" y="2731589"/>
            <a:ext cx="465035" cy="15567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5" name="箭头: 左 54">
            <a:extLst>
              <a:ext uri="{FF2B5EF4-FFF2-40B4-BE49-F238E27FC236}">
                <a16:creationId xmlns:a16="http://schemas.microsoft.com/office/drawing/2014/main" id="{8A91EACA-5C06-4947-8F91-FD5E9A56FAC6}"/>
              </a:ext>
            </a:extLst>
          </p:cNvPr>
          <p:cNvSpPr/>
          <p:nvPr/>
        </p:nvSpPr>
        <p:spPr>
          <a:xfrm>
            <a:off x="9013250" y="2475509"/>
            <a:ext cx="1359704" cy="614478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Expertwissen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6" name="箭头: 左 55">
            <a:extLst>
              <a:ext uri="{FF2B5EF4-FFF2-40B4-BE49-F238E27FC236}">
                <a16:creationId xmlns:a16="http://schemas.microsoft.com/office/drawing/2014/main" id="{446D786D-52A5-4A17-A785-6EF2FE6D347D}"/>
              </a:ext>
            </a:extLst>
          </p:cNvPr>
          <p:cNvSpPr/>
          <p:nvPr/>
        </p:nvSpPr>
        <p:spPr>
          <a:xfrm>
            <a:off x="2020074" y="2814168"/>
            <a:ext cx="1186726" cy="504333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Hinweis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BB633DF-D5D7-4ED8-A485-AA0E1BE84029}"/>
              </a:ext>
            </a:extLst>
          </p:cNvPr>
          <p:cNvSpPr txBox="1"/>
          <p:nvPr/>
        </p:nvSpPr>
        <p:spPr>
          <a:xfrm>
            <a:off x="11118595" y="3821071"/>
            <a:ext cx="553237" cy="398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[14]</a:t>
            </a:r>
            <a:endParaRPr lang="zh-CN" altLang="en-US" sz="1000" dirty="0" err="1"/>
          </a:p>
        </p:txBody>
      </p:sp>
    </p:spTree>
    <p:extLst>
      <p:ext uri="{BB962C8B-B14F-4D97-AF65-F5344CB8AC3E}">
        <p14:creationId xmlns:p14="http://schemas.microsoft.com/office/powerpoint/2010/main" val="304726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CDEFF-A959-4B13-AF23-9604E234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1800" dirty="0"/>
              <a:t>Ein auf neuronalen Netzen basierende Schlussfolgerungsmechanismen anstelle von if-then-rules kann die Kunden effektiv und schnell mit Lösungen versorgen.  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C61FE72-A641-41F8-A44E-401070C1C781}"/>
              </a:ext>
            </a:extLst>
          </p:cNvPr>
          <p:cNvSpPr/>
          <p:nvPr/>
        </p:nvSpPr>
        <p:spPr>
          <a:xfrm>
            <a:off x="2939280" y="1255212"/>
            <a:ext cx="6313434" cy="24958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Expertensystems</a:t>
            </a:r>
            <a:endParaRPr lang="zh-CN" altLang="en-US" sz="1800" b="1" dirty="0" err="1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B41548-0D7C-4FF6-AAF2-290CBA32DC32}"/>
              </a:ext>
            </a:extLst>
          </p:cNvPr>
          <p:cNvSpPr/>
          <p:nvPr/>
        </p:nvSpPr>
        <p:spPr>
          <a:xfrm>
            <a:off x="3481260" y="1329457"/>
            <a:ext cx="1008377" cy="22492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Benutzerschnittstelle</a:t>
            </a:r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1873AA-994A-4850-BF66-821DDA42E653}"/>
              </a:ext>
            </a:extLst>
          </p:cNvPr>
          <p:cNvSpPr/>
          <p:nvPr/>
        </p:nvSpPr>
        <p:spPr>
          <a:xfrm>
            <a:off x="5202879" y="1812962"/>
            <a:ext cx="1773324" cy="12925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Inferenz Maschine</a:t>
            </a:r>
            <a:endParaRPr lang="zh-CN" altLang="en-US" sz="1600" dirty="0" err="1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A95318-01AB-465E-8533-AC5F6F498219}"/>
              </a:ext>
            </a:extLst>
          </p:cNvPr>
          <p:cNvSpPr/>
          <p:nvPr/>
        </p:nvSpPr>
        <p:spPr>
          <a:xfrm>
            <a:off x="7454150" y="1866181"/>
            <a:ext cx="1552075" cy="12925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Wissensbasis</a:t>
            </a:r>
            <a:endParaRPr lang="zh-CN" altLang="en-US" sz="1600" dirty="0" err="1">
              <a:solidFill>
                <a:schemeClr val="tx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0EF073-C13B-4853-84E8-8A0967510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33" b="22143"/>
          <a:stretch/>
        </p:blipFill>
        <p:spPr>
          <a:xfrm>
            <a:off x="811735" y="1718642"/>
            <a:ext cx="1438275" cy="16255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1EF50E4-AA4B-428A-B07D-921B745B7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1" t="12651" r="20975" b="11417"/>
          <a:stretch/>
        </p:blipFill>
        <p:spPr>
          <a:xfrm>
            <a:off x="10151039" y="1557722"/>
            <a:ext cx="1197420" cy="1947397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61516E79-6095-4133-A7D6-CED490E1BC49}"/>
              </a:ext>
            </a:extLst>
          </p:cNvPr>
          <p:cNvSpPr/>
          <p:nvPr/>
        </p:nvSpPr>
        <p:spPr>
          <a:xfrm>
            <a:off x="2159990" y="2082252"/>
            <a:ext cx="1186726" cy="5043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Anfrage</a:t>
            </a:r>
            <a:endParaRPr lang="zh-CN" altLang="en-US" sz="1050" dirty="0" err="1">
              <a:solidFill>
                <a:schemeClr val="tx1"/>
              </a:solidFill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4CEAA72D-5CA4-4660-A28B-7E41C11E08CC}"/>
              </a:ext>
            </a:extLst>
          </p:cNvPr>
          <p:cNvSpPr/>
          <p:nvPr/>
        </p:nvSpPr>
        <p:spPr>
          <a:xfrm>
            <a:off x="4613741" y="2596497"/>
            <a:ext cx="465035" cy="15567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53FEABEF-2482-4AEC-AF19-56CD388627BC}"/>
              </a:ext>
            </a:extLst>
          </p:cNvPr>
          <p:cNvSpPr/>
          <p:nvPr/>
        </p:nvSpPr>
        <p:spPr>
          <a:xfrm rot="10800000">
            <a:off x="4613741" y="2223634"/>
            <a:ext cx="465035" cy="15567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3108C02D-BFBC-4835-8A9F-4A09A4375765}"/>
              </a:ext>
            </a:extLst>
          </p:cNvPr>
          <p:cNvSpPr/>
          <p:nvPr/>
        </p:nvSpPr>
        <p:spPr>
          <a:xfrm rot="10800000">
            <a:off x="6985589" y="2434592"/>
            <a:ext cx="465035" cy="15567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3" name="箭头: 左 42">
            <a:extLst>
              <a:ext uri="{FF2B5EF4-FFF2-40B4-BE49-F238E27FC236}">
                <a16:creationId xmlns:a16="http://schemas.microsoft.com/office/drawing/2014/main" id="{4AB76157-6020-4569-B049-002D56BDCE1F}"/>
              </a:ext>
            </a:extLst>
          </p:cNvPr>
          <p:cNvSpPr/>
          <p:nvPr/>
        </p:nvSpPr>
        <p:spPr>
          <a:xfrm>
            <a:off x="2150940" y="2515398"/>
            <a:ext cx="1186726" cy="504333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Hinweis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6B5559-2296-42BD-9477-DCAE0BBC221D}"/>
              </a:ext>
            </a:extLst>
          </p:cNvPr>
          <p:cNvSpPr txBox="1"/>
          <p:nvPr/>
        </p:nvSpPr>
        <p:spPr>
          <a:xfrm>
            <a:off x="11076202" y="3558692"/>
            <a:ext cx="553237" cy="398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[14]</a:t>
            </a:r>
            <a:endParaRPr lang="zh-CN" altLang="en-US" sz="1000" dirty="0" err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250E9E-BEA3-4690-A1A2-133E6008A847}"/>
              </a:ext>
            </a:extLst>
          </p:cNvPr>
          <p:cNvSpPr/>
          <p:nvPr/>
        </p:nvSpPr>
        <p:spPr>
          <a:xfrm>
            <a:off x="4657292" y="3963350"/>
            <a:ext cx="2868254" cy="424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if–then rules</a:t>
            </a:r>
            <a:endParaRPr lang="zh-CN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3283D885-EF4F-4AB5-B86E-0251410207DA}"/>
              </a:ext>
            </a:extLst>
          </p:cNvPr>
          <p:cNvSpPr/>
          <p:nvPr/>
        </p:nvSpPr>
        <p:spPr>
          <a:xfrm>
            <a:off x="5898044" y="3253431"/>
            <a:ext cx="395905" cy="678583"/>
          </a:xfrm>
          <a:prstGeom prst="down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9F7FBCA-2ECA-4866-8A54-7330FE1E15FB}"/>
              </a:ext>
            </a:extLst>
          </p:cNvPr>
          <p:cNvSpPr/>
          <p:nvPr/>
        </p:nvSpPr>
        <p:spPr>
          <a:xfrm>
            <a:off x="843542" y="3963351"/>
            <a:ext cx="2466974" cy="424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Konfigurationsparameter</a:t>
            </a:r>
            <a:endParaRPr lang="zh-CN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998383-319C-44E8-81D8-FE1D717AFAC0}"/>
              </a:ext>
            </a:extLst>
          </p:cNvPr>
          <p:cNvSpPr/>
          <p:nvPr/>
        </p:nvSpPr>
        <p:spPr>
          <a:xfrm>
            <a:off x="8881484" y="3963351"/>
            <a:ext cx="2466974" cy="424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Konfiguration</a:t>
            </a:r>
            <a:endParaRPr lang="zh-CN" altLang="en-US" sz="1400" b="1" dirty="0" err="1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BFB06E-A44C-4201-A978-A1B9D4428638}"/>
              </a:ext>
            </a:extLst>
          </p:cNvPr>
          <p:cNvSpPr/>
          <p:nvPr/>
        </p:nvSpPr>
        <p:spPr>
          <a:xfrm>
            <a:off x="843542" y="4387553"/>
            <a:ext cx="2466974" cy="19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altLang="zh-CN" sz="1200" b="1" dirty="0">
                <a:solidFill>
                  <a:schemeClr val="tx1"/>
                </a:solidFill>
              </a:rPr>
              <a:t>Ziel: </a:t>
            </a:r>
            <a:r>
              <a:rPr lang="zh-CN" altLang="zh-CN" sz="1200" b="1" dirty="0">
                <a:solidFill>
                  <a:schemeClr val="tx1"/>
                </a:solidFill>
              </a:rPr>
              <a:t>Porsche Car Configurator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A: Wählen Sie Ihr Lieblingsmodell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B: Außenfarben &amp; Räder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E: Innenfarben &amp; Sitze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D: Individualisierung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…</a:t>
            </a:r>
          </a:p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8" name="箭头: 左 27">
            <a:extLst>
              <a:ext uri="{FF2B5EF4-FFF2-40B4-BE49-F238E27FC236}">
                <a16:creationId xmlns:a16="http://schemas.microsoft.com/office/drawing/2014/main" id="{84910814-6A68-482D-97EE-C4572F652840}"/>
              </a:ext>
            </a:extLst>
          </p:cNvPr>
          <p:cNvSpPr/>
          <p:nvPr/>
        </p:nvSpPr>
        <p:spPr>
          <a:xfrm>
            <a:off x="9003489" y="2260265"/>
            <a:ext cx="1230401" cy="504333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Expertwissen</a:t>
            </a:r>
            <a:endParaRPr lang="zh-CN" altLang="en-US" sz="1000" dirty="0">
              <a:solidFill>
                <a:schemeClr val="tx1"/>
              </a:solidFill>
            </a:endParaRPr>
          </a:p>
          <a:p>
            <a:pPr algn="l"/>
            <a:endParaRPr lang="zh-CN" altLang="en-US" sz="1400" dirty="0" err="1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B00F745-6323-45DA-8FCA-F372E42A3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290" y="4387552"/>
            <a:ext cx="2463677" cy="1950960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79923A42-F6F1-4A7A-9D92-F016155EC3B4}"/>
              </a:ext>
            </a:extLst>
          </p:cNvPr>
          <p:cNvSpPr/>
          <p:nvPr/>
        </p:nvSpPr>
        <p:spPr>
          <a:xfrm>
            <a:off x="3299163" y="5081078"/>
            <a:ext cx="1015043" cy="5043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1050" b="1" dirty="0" err="1">
              <a:solidFill>
                <a:schemeClr val="tx1"/>
              </a:solidFill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F14A338-9E8E-491F-9020-695DE2C6D23F}"/>
              </a:ext>
            </a:extLst>
          </p:cNvPr>
          <p:cNvSpPr/>
          <p:nvPr/>
        </p:nvSpPr>
        <p:spPr>
          <a:xfrm>
            <a:off x="7871572" y="5081078"/>
            <a:ext cx="1015043" cy="5043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1050" b="1" dirty="0" err="1">
              <a:solidFill>
                <a:schemeClr val="tx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DDF3116-2963-4DD0-A208-5E9D0D537738}"/>
              </a:ext>
            </a:extLst>
          </p:cNvPr>
          <p:cNvSpPr txBox="1"/>
          <p:nvPr/>
        </p:nvSpPr>
        <p:spPr>
          <a:xfrm>
            <a:off x="7917746" y="6122898"/>
            <a:ext cx="553237" cy="398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[19]</a:t>
            </a:r>
            <a:endParaRPr lang="zh-CN" altLang="en-US" sz="1000" dirty="0" err="1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6E80CF4-4E02-4A73-9565-AACADD2E3A29}"/>
              </a:ext>
            </a:extLst>
          </p:cNvPr>
          <p:cNvSpPr txBox="1"/>
          <p:nvPr/>
        </p:nvSpPr>
        <p:spPr>
          <a:xfrm>
            <a:off x="11142606" y="6122898"/>
            <a:ext cx="553237" cy="398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zh-CN" sz="1000" dirty="0"/>
              <a:t>[20]</a:t>
            </a:r>
            <a:endParaRPr lang="zh-CN" altLang="en-US" sz="1000" dirty="0" err="1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4E9AA3C-F299-4E31-8A63-C78C9504B3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04" t="3312" r="8947" b="14542"/>
          <a:stretch/>
        </p:blipFill>
        <p:spPr>
          <a:xfrm>
            <a:off x="4653537" y="4387552"/>
            <a:ext cx="2872009" cy="191861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B19DA09-2161-4EA7-A423-2197E8D86C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15" t="6088" r="2179" b="10069"/>
          <a:stretch/>
        </p:blipFill>
        <p:spPr>
          <a:xfrm>
            <a:off x="4336458" y="4379260"/>
            <a:ext cx="3529889" cy="1942666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50430A3A-1B63-4B19-9C86-5A8CAE5B3037}"/>
              </a:ext>
            </a:extLst>
          </p:cNvPr>
          <p:cNvSpPr/>
          <p:nvPr/>
        </p:nvSpPr>
        <p:spPr>
          <a:xfrm>
            <a:off x="4314206" y="3955058"/>
            <a:ext cx="3540704" cy="424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Recurrent Neural Network</a:t>
            </a:r>
            <a:endParaRPr lang="zh-CN" altLang="en-US" sz="1400" b="1" dirty="0" err="1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63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6.2|16.5|8.1|1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5.4|2.5"/>
</p:tagLst>
</file>

<file path=ppt/theme/theme1.xml><?xml version="1.0" encoding="utf-8"?>
<a:theme xmlns:a="http://schemas.openxmlformats.org/drawingml/2006/main" name="FAPS 16zu9 PPT2016">
  <a:themeElements>
    <a:clrScheme name="FAPS colors 2018">
      <a:dk1>
        <a:srgbClr val="000000"/>
      </a:dk1>
      <a:lt1>
        <a:srgbClr val="FFFFFF"/>
      </a:lt1>
      <a:dk2>
        <a:srgbClr val="5D7723"/>
      </a:dk2>
      <a:lt2>
        <a:srgbClr val="97C139"/>
      </a:lt2>
      <a:accent1>
        <a:srgbClr val="FFCC00"/>
      </a:accent1>
      <a:accent2>
        <a:srgbClr val="FF9933"/>
      </a:accent2>
      <a:accent3>
        <a:srgbClr val="FFD1A3"/>
      </a:accent3>
      <a:accent4>
        <a:srgbClr val="296193"/>
      </a:accent4>
      <a:accent5>
        <a:srgbClr val="B4D0EA"/>
      </a:accent5>
      <a:accent6>
        <a:srgbClr val="CDE29E"/>
      </a:accent6>
      <a:hlink>
        <a:srgbClr val="97C139"/>
      </a:hlink>
      <a:folHlink>
        <a:srgbClr val="5D7723"/>
      </a:folHlink>
    </a:clrScheme>
    <a:fontScheme name="FAPS fonts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t" anchorCtr="0"/>
      <a:lstStyle>
        <a:defPPr algn="l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custClrLst>
    <a:custClr name="FAPS-Grün">
      <a:srgbClr val="97C139"/>
    </a:custClr>
    <a:custClr name="FAPS-Grün hell">
      <a:srgbClr val="CDE29E"/>
    </a:custClr>
    <a:custClr name="FAPS-Grün dunkel">
      <a:srgbClr val="5D7723"/>
    </a:custClr>
    <a:custClr name="Gelb">
      <a:srgbClr val="FFCC00"/>
    </a:custClr>
    <a:custClr name="Gelb hell">
      <a:srgbClr val="FFEA93"/>
    </a:custClr>
    <a:custClr name="Gelb dunkel">
      <a:srgbClr val="C8A200"/>
    </a:custClr>
    <a:custClr name="Orange">
      <a:srgbClr val="FF9933"/>
    </a:custClr>
    <a:custClr name="Orange hell">
      <a:srgbClr val="FFD1A3"/>
    </a:custClr>
    <a:custClr name="Orange dunkel">
      <a:srgbClr val="C86400"/>
    </a:custClr>
    <a:custClr name="Rot">
      <a:srgbClr val="990033"/>
    </a:custClr>
    <a:custClr name="Rot hell">
      <a:srgbClr val="FFC9DB"/>
    </a:custClr>
    <a:custClr name="Rot dunkel">
      <a:srgbClr val="640021"/>
    </a:custClr>
    <a:custClr name="Blau">
      <a:srgbClr val="296193"/>
    </a:custClr>
    <a:custClr name="Blau hell">
      <a:srgbClr val="B4D0EA"/>
    </a:custClr>
    <a:custClr name="Blau dunkel">
      <a:srgbClr val="1E476C"/>
    </a:custClr>
    <a:custClr name="Grau1">
      <a:srgbClr val="DDDDDD"/>
    </a:custClr>
    <a:custClr name="Grau2">
      <a:srgbClr val="B2B2B2"/>
    </a:custClr>
    <a:custClr name="Grau3">
      <a:srgbClr val="808080"/>
    </a:custClr>
    <a:custClr name="Grau4">
      <a:srgbClr val="5F5F5F"/>
    </a:custClr>
    <a:custClr name="Grau5">
      <a:srgbClr val="333333"/>
    </a:custClr>
    <a:custClr name="Schwarz">
      <a:srgbClr val="000000"/>
    </a:custClr>
  </a:custClrLst>
  <a:extLst>
    <a:ext uri="{05A4C25C-085E-4340-85A3-A5531E510DB2}">
      <thm15:themeFamily xmlns:thm15="http://schemas.microsoft.com/office/thememl/2012/main" name="FAPS 16zu9 PPT2016.potx" id="{F4C8B14D-2D50-4FF6-A1D4-D6312E003F41}" vid="{D60C1FE9-C188-4BFF-AA73-F7220B40DEB7}"/>
    </a:ext>
  </a:extLst>
</a:theme>
</file>

<file path=ppt/theme/theme2.xml><?xml version="1.0" encoding="utf-8"?>
<a:theme xmlns:a="http://schemas.openxmlformats.org/drawingml/2006/main" name="Office">
  <a:themeElements>
    <a:clrScheme name="FAPS colors 2018">
      <a:dk1>
        <a:srgbClr val="000000"/>
      </a:dk1>
      <a:lt1>
        <a:srgbClr val="FFFFFF"/>
      </a:lt1>
      <a:dk2>
        <a:srgbClr val="5D7723"/>
      </a:dk2>
      <a:lt2>
        <a:srgbClr val="97C139"/>
      </a:lt2>
      <a:accent1>
        <a:srgbClr val="FFCC00"/>
      </a:accent1>
      <a:accent2>
        <a:srgbClr val="FF9933"/>
      </a:accent2>
      <a:accent3>
        <a:srgbClr val="FFD1A3"/>
      </a:accent3>
      <a:accent4>
        <a:srgbClr val="296193"/>
      </a:accent4>
      <a:accent5>
        <a:srgbClr val="B4D0EA"/>
      </a:accent5>
      <a:accent6>
        <a:srgbClr val="CDE29E"/>
      </a:accent6>
      <a:hlink>
        <a:srgbClr val="97C139"/>
      </a:hlink>
      <a:folHlink>
        <a:srgbClr val="5D7723"/>
      </a:folHlink>
    </a:clrScheme>
    <a:fontScheme name="FAPS fonts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FAPS 16zu9 PPT2016</Template>
  <TotalTime>0</TotalTime>
  <Words>1296</Words>
  <Application>Microsoft Office PowerPoint</Application>
  <PresentationFormat>宽屏</PresentationFormat>
  <Paragraphs>221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Arial</vt:lpstr>
      <vt:lpstr>Arial</vt:lpstr>
      <vt:lpstr>Calibri</vt:lpstr>
      <vt:lpstr>Cambria Math</vt:lpstr>
      <vt:lpstr>Symbol</vt:lpstr>
      <vt:lpstr>Wingdings</vt:lpstr>
      <vt:lpstr>FAPS 16zu9 PPT2016</vt:lpstr>
      <vt:lpstr>Konfiguration als Werkzeug der künstlichen Intelligenz</vt:lpstr>
      <vt:lpstr>Konfiguratoren schaffen Mehrwert durch Arbeitszeit‐  bzw. Kosteneinsparung sowie durch eine beschleunigte, kosteneffiziente Erstellung von technischen und Angebotsdokumenten.  </vt:lpstr>
      <vt:lpstr>KI ermöglicht es Unternehmen, spezifische Produkte für unterschiedliche Kundengruppen mit besten Produkte im Rahmen der Leistungsstandards Zeit, Kosten und Qualität bereitzustellen. </vt:lpstr>
      <vt:lpstr>Übertragung der menschlichen Fähigkeiten des Wahrnehmens, Lernens, Denkens, Entscheidens und Handelns auf Maschinen zur Lösung praktischer Aufgaben anstelle von Menschen.</vt:lpstr>
      <vt:lpstr>"Der Produktkonfigurator dient der IT-Wissens- und Aufgabenintegration mit dem Ziel, die Realisierung individueller Serien- und kundenspezifischer Lösungen zu unterstützen.“[8]</vt:lpstr>
      <vt:lpstr>Maschine Learning (ML) ist das Studium von Computeralgorithmen, die sich durch Erfahrung und die Verwendung von Daten automatisch verbessern können. </vt:lpstr>
      <vt:lpstr>Die Entwicklung von automatisierten Produktkonfiguratoren ist ein wichtiger Weg in der Erreichung einer hohen Effizienz im Kontext von Industrie 4.0. </vt:lpstr>
      <vt:lpstr>Ein Expertensystem ist ein Computerprogramm, das zur Lösung komplexer Probleme und zur Entscheidungsfindung wie ein menschlicher Experte konzipiert ist.</vt:lpstr>
      <vt:lpstr>Ein auf neuronalen Netzen basierende Schlussfolgerungsmechanismen anstelle von if-then-rules kann die Kunden effektiv und schnell mit Lösungen versorgen.  </vt:lpstr>
      <vt:lpstr>Quellenverzeichnis</vt:lpstr>
      <vt:lpstr>Quellenverzeichnis</vt:lpstr>
      <vt:lpstr>PowerPoint 演示文稿</vt:lpstr>
      <vt:lpstr>Recurrent Neural Network(RNN) anstatt if–then rules    </vt:lpstr>
      <vt:lpstr>BPTT（Backpropagation Through Time）</vt:lpstr>
      <vt:lpstr>Long short-term memory (LSTM)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2018-08-31T11:50:52Z</dcterms:created>
  <dcterms:modified xsi:type="dcterms:W3CDTF">2022-01-10T12:34:16Z</dcterms:modified>
</cp:coreProperties>
</file>